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7" r:id="rId1"/>
  </p:sldMasterIdLst>
  <p:notesMasterIdLst>
    <p:notesMasterId r:id="rId64"/>
  </p:notesMasterIdLst>
  <p:sldIdLst>
    <p:sldId id="936" r:id="rId2"/>
    <p:sldId id="985" r:id="rId3"/>
    <p:sldId id="849" r:id="rId4"/>
    <p:sldId id="304" r:id="rId5"/>
    <p:sldId id="303" r:id="rId6"/>
    <p:sldId id="860" r:id="rId7"/>
    <p:sldId id="890" r:id="rId8"/>
    <p:sldId id="976" r:id="rId9"/>
    <p:sldId id="982" r:id="rId10"/>
    <p:sldId id="880" r:id="rId11"/>
    <p:sldId id="862" r:id="rId12"/>
    <p:sldId id="882" r:id="rId13"/>
    <p:sldId id="937" r:id="rId14"/>
    <p:sldId id="695" r:id="rId15"/>
    <p:sldId id="699" r:id="rId16"/>
    <p:sldId id="850" r:id="rId17"/>
    <p:sldId id="854" r:id="rId18"/>
    <p:sldId id="696" r:id="rId19"/>
    <p:sldId id="698" r:id="rId20"/>
    <p:sldId id="308" r:id="rId21"/>
    <p:sldId id="856" r:id="rId22"/>
    <p:sldId id="861" r:id="rId23"/>
    <p:sldId id="858" r:id="rId24"/>
    <p:sldId id="945" r:id="rId25"/>
    <p:sldId id="884" r:id="rId26"/>
    <p:sldId id="855" r:id="rId27"/>
    <p:sldId id="865" r:id="rId28"/>
    <p:sldId id="935" r:id="rId29"/>
    <p:sldId id="857" r:id="rId30"/>
    <p:sldId id="489" r:id="rId31"/>
    <p:sldId id="256" r:id="rId32"/>
    <p:sldId id="718" r:id="rId33"/>
    <p:sldId id="912" r:id="rId34"/>
    <p:sldId id="911" r:id="rId35"/>
    <p:sldId id="914" r:id="rId36"/>
    <p:sldId id="913" r:id="rId37"/>
    <p:sldId id="940" r:id="rId38"/>
    <p:sldId id="712" r:id="rId39"/>
    <p:sldId id="714" r:id="rId40"/>
    <p:sldId id="715" r:id="rId41"/>
    <p:sldId id="928" r:id="rId42"/>
    <p:sldId id="716" r:id="rId43"/>
    <p:sldId id="883" r:id="rId44"/>
    <p:sldId id="922" r:id="rId45"/>
    <p:sldId id="942" r:id="rId46"/>
    <p:sldId id="717" r:id="rId47"/>
    <p:sldId id="948" r:id="rId48"/>
    <p:sldId id="983" r:id="rId49"/>
    <p:sldId id="475" r:id="rId50"/>
    <p:sldId id="917" r:id="rId51"/>
    <p:sldId id="886" r:id="rId52"/>
    <p:sldId id="924" r:id="rId53"/>
    <p:sldId id="873" r:id="rId54"/>
    <p:sldId id="889" r:id="rId55"/>
    <p:sldId id="875" r:id="rId56"/>
    <p:sldId id="978" r:id="rId57"/>
    <p:sldId id="876" r:id="rId58"/>
    <p:sldId id="729" r:id="rId59"/>
    <p:sldId id="975" r:id="rId60"/>
    <p:sldId id="877" r:id="rId61"/>
    <p:sldId id="979" r:id="rId62"/>
    <p:sldId id="878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7B2F5AA-87AE-4C55-9F39-6FD1BEC4AB6B}">
          <p14:sldIdLst>
            <p14:sldId id="936"/>
            <p14:sldId id="985"/>
            <p14:sldId id="849"/>
            <p14:sldId id="304"/>
            <p14:sldId id="303"/>
            <p14:sldId id="860"/>
            <p14:sldId id="890"/>
            <p14:sldId id="976"/>
            <p14:sldId id="982"/>
            <p14:sldId id="880"/>
            <p14:sldId id="862"/>
            <p14:sldId id="882"/>
            <p14:sldId id="937"/>
            <p14:sldId id="695"/>
            <p14:sldId id="699"/>
            <p14:sldId id="850"/>
            <p14:sldId id="854"/>
            <p14:sldId id="696"/>
            <p14:sldId id="698"/>
            <p14:sldId id="308"/>
            <p14:sldId id="856"/>
            <p14:sldId id="861"/>
            <p14:sldId id="858"/>
            <p14:sldId id="945"/>
            <p14:sldId id="884"/>
            <p14:sldId id="855"/>
            <p14:sldId id="865"/>
            <p14:sldId id="935"/>
            <p14:sldId id="857"/>
            <p14:sldId id="489"/>
            <p14:sldId id="256"/>
            <p14:sldId id="718"/>
            <p14:sldId id="912"/>
            <p14:sldId id="911"/>
            <p14:sldId id="914"/>
            <p14:sldId id="913"/>
            <p14:sldId id="940"/>
            <p14:sldId id="712"/>
            <p14:sldId id="714"/>
            <p14:sldId id="715"/>
            <p14:sldId id="928"/>
            <p14:sldId id="716"/>
            <p14:sldId id="883"/>
            <p14:sldId id="922"/>
            <p14:sldId id="942"/>
            <p14:sldId id="717"/>
            <p14:sldId id="948"/>
            <p14:sldId id="983"/>
            <p14:sldId id="475"/>
            <p14:sldId id="917"/>
            <p14:sldId id="886"/>
            <p14:sldId id="924"/>
            <p14:sldId id="873"/>
            <p14:sldId id="889"/>
            <p14:sldId id="875"/>
            <p14:sldId id="978"/>
            <p14:sldId id="876"/>
            <p14:sldId id="729"/>
            <p14:sldId id="975"/>
            <p14:sldId id="877"/>
            <p14:sldId id="979"/>
            <p14:sldId id="8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9E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926" autoAdjust="0"/>
    <p:restoredTop sz="78881" autoAdjust="0"/>
  </p:normalViewPr>
  <p:slideViewPr>
    <p:cSldViewPr snapToGrid="0">
      <p:cViewPr varScale="1">
        <p:scale>
          <a:sx n="79" d="100"/>
          <a:sy n="79" d="100"/>
        </p:scale>
        <p:origin x="21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8" d="100"/>
        <a:sy n="128" d="100"/>
      </p:scale>
      <p:origin x="0" y="-277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E42DC0-34EC-475B-B33A-AE175AE87C7E}" type="datetimeFigureOut">
              <a:rPr lang="en-US" smtClean="0"/>
              <a:t>2/6/24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9CEC4F-5929-4C62-9589-453241546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82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9sN9gOEdG4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qS83wD29PY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636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552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*Arguable, but these are the major ones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4117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Helpful video, has more detail than you need though!: </a:t>
            </a:r>
            <a:r>
              <a:rPr lang="en-US" sz="1200" b="1" dirty="0">
                <a:hlinkClick r:id="rId3"/>
              </a:rPr>
              <a:t>https://www.youtube.com/watch?v=e9sN9gOEdG4</a:t>
            </a:r>
            <a:endParaRPr lang="en-US" sz="1200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9128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581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F5A57D8A-BB16-F530-D9D2-D96284F176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0315AF89-4D95-4D2F-B17B-A2249BD4173A}" type="slidenum">
              <a:rPr lang="en-US" altLang="en-US" sz="1200"/>
              <a:pPr/>
              <a:t>20</a:t>
            </a:fld>
            <a:endParaRPr lang="en-US" altLang="en-US" sz="1200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744A664A-F901-87B5-CB92-B0C75CA173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8BA404B0-B961-0595-DA7F-3BDB616DA6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020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</a:rPr>
              <a:t>*(and a few other factors you don’t need to know for this class)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5869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Trying reading it without the word potential if you get confused.  “What happens during neural “action”?”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2335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https://www.youtube.com/watch?v=W2hHt_PXe5o – just for reference, again, more detail than you need to know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8464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52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379F7-789E-5C3C-9955-523901426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AFF1FFC9-1E30-B4D2-BE4D-7F9FF6AD3BB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30A691AB-EB51-4C72-A2B0-610EC88FD921}" type="slidenum">
              <a:rPr lang="en-US" altLang="en-US" sz="1200"/>
              <a:pPr/>
              <a:t>4</a:t>
            </a:fld>
            <a:endParaRPr lang="en-US" altLang="en-US" sz="120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51B84916-1DA2-5739-E727-00836FB5EF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80B047D9-AA22-99CD-1BFA-BD62BBC1F2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2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charset="0"/>
              </a:rPr>
              <a:t>B-  can also be frontal</a:t>
            </a:r>
            <a:endParaRPr lang="en-US" altLang="en-US" dirty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9615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Types? Many.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646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summarize - </a:t>
            </a:r>
            <a:r>
              <a:rPr lang="en-US" dirty="0">
                <a:hlinkClick r:id="rId3"/>
              </a:rPr>
              <a:t>https://www.youtube.com/watch?v=6qS83wD29PY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0798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A2F9F-7810-AC49-610D-2E5239371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D4FE94-3ABA-7AE2-76DD-9D04E2F69D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2B60DD-103D-1FAD-E33C-98F8E6C35F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F453A-7F17-5B28-0585-0DD81110AC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0404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2E200-E7CD-C925-2B3C-9785998BE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E80EDA-FE49-758F-35A7-10857A7447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2214E8-74C0-AC5B-A5D1-165BE24121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CF6F4A-C3C5-62AF-1CC9-A7BF5E036D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556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B0235-8C55-F654-89C5-9ABB194C1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D13B50-568D-1807-2BC6-DC759B8ED4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E9F204-BEBF-2294-6309-45C0673A01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C00000"/>
                </a:solidFill>
              </a:rPr>
              <a:t>Neuropharmacology – the scientific study of drugs that affect the brain and/or nervous system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A85E54-5C34-B2ED-49B0-D041C86785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8364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793FA-BD96-93E0-0D0A-EF7F284C5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D707F8-B5A2-143D-97B8-5C1ED69D63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E54B26-C9BA-A8BC-5C20-1157AB7ABE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D0360-6826-1C70-D76C-F20506FF34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2504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10E9D-E7C4-1832-78C6-D2F4691CB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620A43-1204-B2D7-ADD5-742F418669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AE18A6-C8A5-FB9D-68CB-2783EC2A5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4FF4D-C923-A77C-CFBC-C4B67EB69B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927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Tyrosine (amino acid)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9592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8633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939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2B707-C0F5-3729-B286-1F408C790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>
            <a:extLst>
              <a:ext uri="{FF2B5EF4-FFF2-40B4-BE49-F238E27FC236}">
                <a16:creationId xmlns:a16="http://schemas.microsoft.com/office/drawing/2014/main" id="{BFD732D1-6A55-98B8-F821-2B8E4CCBAC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18F6D81A-9E7A-44FE-A425-FF54BD2693B9}" type="slidenum">
              <a:rPr lang="en-US" altLang="en-US" sz="1200"/>
              <a:pPr/>
              <a:t>5</a:t>
            </a:fld>
            <a:endParaRPr lang="en-US" altLang="en-US" sz="1200"/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00BB686B-3063-9936-1BDA-81814FBB27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64960C9F-1194-BE22-5013-EE4B0452C4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2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charset="0"/>
              </a:rPr>
              <a:t>Note: what is chosen sometimes differs depending whether it’s comparative and human anatomy</a:t>
            </a:r>
            <a:endParaRPr lang="en-US" altLang="en-US" dirty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8755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EAE11-2A14-177B-B999-DA2F4109D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F4555B-C7DC-ED28-F017-27C7FEB3C8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A53508-6529-A73E-561E-A25AD4D4F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44DB8F-D9F4-1E71-2605-208A4B2DC5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356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</a:t>
            </a:r>
            <a:r>
              <a:rPr lang="en-US" b="1" dirty="0"/>
              <a:t>mimic</a:t>
            </a:r>
            <a:r>
              <a:rPr lang="en-US" dirty="0"/>
              <a:t> their functions!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3114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271CF-0B7C-436D-12E3-B3AFC4188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FBFC6B-A367-27A7-CE12-371395D7FC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D73F14-49D0-074C-2DC1-27C9DD6C00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86619-A7CA-9305-DEF5-196F59D57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899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I said you could also have a partial agonist? Or a partial inverse agonist? </a:t>
            </a:r>
          </a:p>
          <a:p>
            <a:r>
              <a:rPr lang="en-US" dirty="0"/>
              <a:t>Where would an antagonist be?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902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6284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is just a spot for you to more easily take notes if you want to  </a:t>
            </a:r>
            <a:r>
              <a:rPr lang="en-US" dirty="0">
                <a:sym typeface="Wingdings" pitchFamily="2" charset="2"/>
              </a:rPr>
              <a:t>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030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1276" lvl="2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2392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3212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>
            <a:extLst>
              <a:ext uri="{FF2B5EF4-FFF2-40B4-BE49-F238E27FC236}">
                <a16:creationId xmlns:a16="http://schemas.microsoft.com/office/drawing/2014/main" id="{B6EF0C27-4F7F-2560-B400-B39D72BF69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FE1F3DA2-0953-40F3-85D5-DC62C770B89F}" type="slidenum">
              <a:rPr lang="en-US" altLang="en-US" sz="1200"/>
              <a:pPr/>
              <a:t>54</a:t>
            </a:fld>
            <a:endParaRPr lang="en-US" altLang="en-US" sz="1200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6C513C75-EB87-C924-6036-D81B2DD431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93B46EB5-DC06-A98F-087A-D83AF18081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FYI - “Sympathomimetic” drugs activate the sympathetic nervous system</a:t>
            </a:r>
          </a:p>
          <a:p>
            <a:endParaRPr lang="en-US" dirty="0"/>
          </a:p>
          <a:p>
            <a:r>
              <a:rPr lang="en-US" dirty="0" err="1"/>
              <a:t>Parasymp</a:t>
            </a:r>
            <a:r>
              <a:rPr lang="en-US" dirty="0"/>
              <a:t> – “D” digestion, defecation, diuresis, dozing, downtime…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021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CD89E-662B-6FE4-CBB3-9B686D5D8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31AAD0-3E1E-DD3D-0C21-9AD2C1237C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A09444-470F-46AE-F2A2-5756D86517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Gyri (singular: gyrus) are the folds or bumps in the brain and sulci (singular: sulcus) are the indentations or grooves</a:t>
            </a:r>
            <a:endParaRPr lang="en-US" b="0" i="0" dirty="0">
              <a:solidFill>
                <a:srgbClr val="BDC1C6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7BB9AC-FE9D-EF21-50D4-125D6D66DA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76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C9682-8AF8-410F-5F68-12EDD30C9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94578D-DAF4-93B8-49CB-90FA79DC0F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700A0-6578-62FB-3C51-4D186ABE1C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3055E-C82C-450A-7D83-ECF159D62F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3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94042-DF7B-E6C5-C4E8-8BF2DFDFF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E5B11F-AB00-A6AF-0E34-1C1FED54E7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4FA389-29E4-A309-909E-13A268AEB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6CF65-0518-AFFC-789D-90FA130141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332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just a spot for you to take notes so you don’t have to use the previous slide!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53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78933-DE26-5B93-2E2A-A477A38B2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6EA407-490E-A45F-E7BC-D27F9C9A2D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C76C3-25DB-C32D-35DC-91199D8E76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F55C5-33C8-0A5E-E317-32CBB99802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581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EFFD3-CBF6-18BE-EF09-293B94AED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28E869-C3AB-9BB3-3AD3-96CAD30E00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B69666-99E7-A70B-26B0-D17F988478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FYI – your book shows some of these with Figure 4.3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E850A-D49F-2BE1-DBF8-34A3EE578E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EC4F-5929-4C62-9589-45324154656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797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448C17B-0BFD-4D6A-85F1-F6255CCD292A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912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8C17B-0BFD-4D6A-85F1-F6255CCD292A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537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448C17B-0BFD-4D6A-85F1-F6255CCD292A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17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Main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4801"/>
            <a:ext cx="11277600" cy="678611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rPr lang="en-US" dirty="0"/>
              <a:t>Slide Title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57200" y="1276710"/>
            <a:ext cx="11277600" cy="4971691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3pPr marL="623888" indent="-277813"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marL="715963" lvl="2" indent="-3524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216899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360">
          <p15:clr>
            <a:srgbClr val="FBAE40"/>
          </p15:clr>
        </p15:guide>
        <p15:guide id="3" pos="264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One Main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4801"/>
            <a:ext cx="11277600" cy="678611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rPr lang="en-US" dirty="0"/>
              <a:t>Slide Title</a:t>
            </a:r>
            <a:br>
              <a:rPr lang="en-US" dirty="0"/>
            </a:br>
            <a:endParaRPr 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940EDC0-6D3B-4F56-893D-1D5B5574985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7200" y="1306513"/>
            <a:ext cx="11277600" cy="443919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92752" y="6324600"/>
            <a:ext cx="3206496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7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82800" y="6684964"/>
            <a:ext cx="9296400" cy="173037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800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algn="r"/>
            <a:r>
              <a:rPr lang="en-US" dirty="0"/>
              <a:t>Insert Image Credit Here</a:t>
            </a:r>
          </a:p>
        </p:txBody>
      </p:sp>
    </p:spTree>
    <p:extLst>
      <p:ext uri="{BB962C8B-B14F-4D97-AF65-F5344CB8AC3E}">
        <p14:creationId xmlns:p14="http://schemas.microsoft.com/office/powerpoint/2010/main" val="2845984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360">
          <p15:clr>
            <a:srgbClr val="FBAE40"/>
          </p15:clr>
        </p15:guide>
        <p15:guide id="3" pos="264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Horizontal Main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4801"/>
            <a:ext cx="11277600" cy="678611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rPr lang="en-US" dirty="0"/>
              <a:t>Slide Title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0" y="4343400"/>
            <a:ext cx="11277600" cy="1905000"/>
          </a:xfrm>
        </p:spPr>
        <p:txBody>
          <a:bodyPr/>
          <a:lstStyle>
            <a:lvl1pPr>
              <a:defRPr/>
            </a:lvl1pPr>
            <a:lvl4pPr marL="455613" indent="0">
              <a:buNone/>
              <a:defRPr/>
            </a:lvl4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92752" y="6324600"/>
            <a:ext cx="3206496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82800" y="6684964"/>
            <a:ext cx="9296400" cy="173037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800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algn="r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01883" y="6673531"/>
            <a:ext cx="474453" cy="161396"/>
          </a:xfrm>
          <a:prstGeom prst="rect">
            <a:avLst/>
          </a:prstGeom>
        </p:spPr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45577DC-10B5-4FD4-A221-58A04779DB9C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09600" y="1301751"/>
            <a:ext cx="11277600" cy="27019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696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content placeholder_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4801"/>
            <a:ext cx="11277600" cy="678611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rPr lang="en-US" dirty="0"/>
              <a:t>Slide Title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1" y="1306513"/>
            <a:ext cx="6083300" cy="4545104"/>
          </a:xfrm>
        </p:spPr>
        <p:txBody>
          <a:bodyPr/>
          <a:lstStyle>
            <a:lvl1pPr>
              <a:defRPr/>
            </a:lvl1pPr>
            <a:lvl4pPr marL="455613" indent="0">
              <a:buNone/>
              <a:defRPr/>
            </a:lvl4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7752" y="6020640"/>
            <a:ext cx="3206496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82800" y="6380164"/>
            <a:ext cx="9296400" cy="173037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800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algn="r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01883" y="6673531"/>
            <a:ext cx="474453" cy="161396"/>
          </a:xfrm>
          <a:prstGeom prst="rect">
            <a:avLst/>
          </a:prstGeom>
        </p:spPr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940EDC0-6D3B-4F56-893D-1D5B5574985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15200" y="1306513"/>
            <a:ext cx="4419600" cy="27035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F09CAD8-CF05-4F58-BC97-DCB63ADB669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150101" y="4152900"/>
            <a:ext cx="4584700" cy="1398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3130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8C17B-0BFD-4D6A-85F1-F6255CCD292A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745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448C17B-0BFD-4D6A-85F1-F6255CCD292A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86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8C17B-0BFD-4D6A-85F1-F6255CCD292A}" type="datetimeFigureOut">
              <a:rPr lang="en-US" smtClean="0"/>
              <a:t>2/6/24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598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8C17B-0BFD-4D6A-85F1-F6255CCD292A}" type="datetimeFigureOut">
              <a:rPr lang="en-US" smtClean="0"/>
              <a:t>2/6/24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530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8C17B-0BFD-4D6A-85F1-F6255CCD292A}" type="datetimeFigureOut">
              <a:rPr lang="en-US" smtClean="0"/>
              <a:t>2/6/24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16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8C17B-0BFD-4D6A-85F1-F6255CCD292A}" type="datetimeFigureOut">
              <a:rPr lang="en-US" smtClean="0"/>
              <a:t>2/6/24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013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448C17B-0BFD-4D6A-85F1-F6255CCD292A}" type="datetimeFigureOut">
              <a:rPr lang="en-US" smtClean="0"/>
              <a:t>2/6/24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515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8C17B-0BFD-4D6A-85F1-F6255CCD292A}" type="datetimeFigureOut">
              <a:rPr lang="en-US" smtClean="0"/>
              <a:t>2/6/24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967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F448C17B-0BFD-4D6A-85F1-F6255CCD292A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2125F8A-15F1-47F5-8E4D-3B9431A71EE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80591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661" r:id="rId12"/>
    <p:sldLayoutId id="2147483662" r:id="rId13"/>
    <p:sldLayoutId id="2147483663" r:id="rId14"/>
    <p:sldLayoutId id="2147483759" r:id="rId15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howH0kb7n0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youtube.com/watch?v=q3OITaAZLNc" TargetMode="External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LQ4DlE1Xyd4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sca_esv=601121294&amp;rlz=1C5MACD_enUS1073US1073&amp;sxsrf=ACQVn0_GKhOwdpX6eLcl_-DqFG7EsbCdmg:1706116087492&amp;q=cavity&amp;si=AKbGX_qTCvK6ifvkUBYDz4foaFZilzpRWxnv6MuDZiMx-jZ4HneX0IzinA53e63pD_9fvcTomAnIY7gnK_pL05ETAoAas9u9bA%3D%3D&amp;expnd=1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jpeg"/><Relationship Id="rId4" Type="http://schemas.openxmlformats.org/officeDocument/2006/relationships/hyperlink" Target="https://www.google.com/search?sca_esv=601121294&amp;rlz=1C5MACD_enUS1073US1073&amp;sxsrf=ACQVn0_GKhOwdpX6eLcl_-DqFG7EsbCdmg:1706116087492&amp;q=cavities&amp;si=AKbGX_qNq0Y8zql7SxzZAf2-HTTOlH4e1PgBoDFDb7GATyXpyN3Fnwa8JvzldAnFHCKN_pC9ElNFFBD6AJdeGemBUZWuWSzWlDUVNwPAt6Xcedm5HF2HpnA%3D&amp;expnd=1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11E6B-F7A7-4AB8-95E4-6BF68FD0CC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8896" y="1517462"/>
            <a:ext cx="7295507" cy="370332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dirty="0">
                <a:solidFill>
                  <a:schemeClr val="accent1">
                    <a:lumMod val="50000"/>
                  </a:schemeClr>
                </a:solidFill>
              </a:rPr>
              <a:t>Introduction to neuroscience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A1C199-C1B4-44D9-3CA6-544DB42BA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anchor="ctr">
            <a:normAutofit/>
          </a:bodyPr>
          <a:lstStyle/>
          <a:p>
            <a:pPr algn="r"/>
            <a:r>
              <a:rPr lang="en-US" sz="2800" b="1" dirty="0"/>
              <a:t>Lecture 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889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9C2E3-2DD7-F724-2006-299F15285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A82A4-3C9B-178A-D452-15A43DEBF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neuroanatomy</a:t>
            </a:r>
          </a:p>
        </p:txBody>
      </p:sp>
      <p:pic>
        <p:nvPicPr>
          <p:cNvPr id="5" name="Content Placeholder 4" descr="A diagram of a brain and neuron&#10;&#10;Description automatically generated">
            <a:extLst>
              <a:ext uri="{FF2B5EF4-FFF2-40B4-BE49-F238E27FC236}">
                <a16:creationId xmlns:a16="http://schemas.microsoft.com/office/drawing/2014/main" id="{18DAF3EC-2C55-72D5-0860-CA0A658B7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079" y="2395542"/>
            <a:ext cx="6543842" cy="36782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C873392-BD0A-DF59-3F9F-C8207B5B4FD3}"/>
              </a:ext>
            </a:extLst>
          </p:cNvPr>
          <p:cNvSpPr/>
          <p:nvPr/>
        </p:nvSpPr>
        <p:spPr>
          <a:xfrm>
            <a:off x="7820810" y="5625414"/>
            <a:ext cx="2194560" cy="1086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B0485C-9EB0-DE35-9359-75E08A17E04A}"/>
              </a:ext>
            </a:extLst>
          </p:cNvPr>
          <p:cNvSpPr txBox="1"/>
          <p:nvPr/>
        </p:nvSpPr>
        <p:spPr>
          <a:xfrm>
            <a:off x="5615744" y="2103407"/>
            <a:ext cx="15937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Brain Nucleus/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BF5B96-84DE-DDCA-0D6D-3A31A72F39AB}"/>
              </a:ext>
            </a:extLst>
          </p:cNvPr>
          <p:cNvSpPr/>
          <p:nvPr/>
        </p:nvSpPr>
        <p:spPr>
          <a:xfrm>
            <a:off x="5246989" y="2103407"/>
            <a:ext cx="2331217" cy="24015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658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635E4-DF12-80C5-C200-83D01F4A3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6AF014-462C-8139-DB80-397E4B283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27" y="600869"/>
            <a:ext cx="11277600" cy="678611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the Brain: critical Nuclei for drugs effects</a:t>
            </a:r>
            <a:endParaRPr lang="en-IN" sz="2800" dirty="0">
              <a:solidFill>
                <a:schemeClr val="tx1"/>
              </a:solidFill>
            </a:endParaRPr>
          </a:p>
        </p:txBody>
      </p:sp>
      <p:pic>
        <p:nvPicPr>
          <p:cNvPr id="12" name="Picture Placeholder 11" descr="An illustration shows the cross section of the brain.">
            <a:extLst>
              <a:ext uri="{FF2B5EF4-FFF2-40B4-BE49-F238E27FC236}">
                <a16:creationId xmlns:a16="http://schemas.microsoft.com/office/drawing/2014/main" id="{F31F2E81-41F4-7718-EE33-FEF84FE1F14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7" t="-824" r="20532" b="-1588"/>
          <a:stretch/>
        </p:blipFill>
        <p:spPr>
          <a:xfrm>
            <a:off x="5582905" y="1256520"/>
            <a:ext cx="3980329" cy="5365344"/>
          </a:xfr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2810610-D8C2-02DB-3C8C-F940A192D981}"/>
              </a:ext>
            </a:extLst>
          </p:cNvPr>
          <p:cNvSpPr/>
          <p:nvPr/>
        </p:nvSpPr>
        <p:spPr>
          <a:xfrm>
            <a:off x="7442561" y="3391495"/>
            <a:ext cx="271659" cy="28620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F9E2FDC-4A61-9A75-E3D7-D5DB9DC0CB13}"/>
              </a:ext>
            </a:extLst>
          </p:cNvPr>
          <p:cNvSpPr/>
          <p:nvPr/>
        </p:nvSpPr>
        <p:spPr>
          <a:xfrm>
            <a:off x="7634445" y="3208282"/>
            <a:ext cx="301214" cy="290456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1EEED2-13E2-93F2-EC62-330B8574A2BF}"/>
              </a:ext>
            </a:extLst>
          </p:cNvPr>
          <p:cNvSpPr txBox="1"/>
          <p:nvPr/>
        </p:nvSpPr>
        <p:spPr>
          <a:xfrm>
            <a:off x="887714" y="2103014"/>
            <a:ext cx="354513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 neuroanatomy, a nucleus </a:t>
            </a:r>
          </a:p>
          <a:p>
            <a:r>
              <a:rPr lang="en-US" dirty="0"/>
              <a:t>(pl. : nuclei) is </a:t>
            </a:r>
            <a:r>
              <a:rPr lang="en-US" b="1" dirty="0"/>
              <a:t>a cluster of neurons, located deep within the cerebral cortex and brainstem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neurons within one nucleus usually have roughly similar connections and functions.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CF01DB1-0411-4742-73F4-75E8014E300B}"/>
              </a:ext>
            </a:extLst>
          </p:cNvPr>
          <p:cNvSpPr/>
          <p:nvPr/>
        </p:nvSpPr>
        <p:spPr>
          <a:xfrm>
            <a:off x="7684073" y="3526974"/>
            <a:ext cx="140677" cy="2914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E1B4FB1-E23B-2860-E2E4-0308C2EAC7DA}"/>
              </a:ext>
            </a:extLst>
          </p:cNvPr>
          <p:cNvSpPr/>
          <p:nvPr/>
        </p:nvSpPr>
        <p:spPr>
          <a:xfrm>
            <a:off x="7734317" y="3828422"/>
            <a:ext cx="119902" cy="291516"/>
          </a:xfrm>
          <a:prstGeom prst="ellipse">
            <a:avLst/>
          </a:prstGeom>
          <a:solidFill>
            <a:srgbClr val="FF999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394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047D2-7BB3-54AE-3F9F-FBDD9D100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54C26C9-33E6-322C-4384-B5A417E00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5903"/>
            <a:ext cx="11277600" cy="678611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the Brain: Key Nuclei</a:t>
            </a:r>
            <a:endParaRPr lang="en-IN" sz="2800" dirty="0">
              <a:solidFill>
                <a:schemeClr val="tx1"/>
              </a:solidFill>
            </a:endParaRPr>
          </a:p>
        </p:txBody>
      </p:sp>
      <p:pic>
        <p:nvPicPr>
          <p:cNvPr id="12" name="Picture Placeholder 11" descr="An illustration shows the cross section of the brain.">
            <a:extLst>
              <a:ext uri="{FF2B5EF4-FFF2-40B4-BE49-F238E27FC236}">
                <a16:creationId xmlns:a16="http://schemas.microsoft.com/office/drawing/2014/main" id="{5F187B2C-7FCC-CFD2-E34A-BD570979F50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7" t="-824" r="20532" b="-1588"/>
          <a:stretch/>
        </p:blipFill>
        <p:spPr>
          <a:xfrm>
            <a:off x="4098663" y="1256519"/>
            <a:ext cx="3980329" cy="537031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5AA15F-986D-01ED-03DE-289534BF74F5}"/>
              </a:ext>
            </a:extLst>
          </p:cNvPr>
          <p:cNvSpPr txBox="1"/>
          <p:nvPr/>
        </p:nvSpPr>
        <p:spPr>
          <a:xfrm>
            <a:off x="10512912" y="6057781"/>
            <a:ext cx="15679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(ignore any black lines without 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)</a:t>
            </a:r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33438B1-A130-E174-FC57-B7BB89C75538}"/>
              </a:ext>
            </a:extLst>
          </p:cNvPr>
          <p:cNvSpPr/>
          <p:nvPr/>
        </p:nvSpPr>
        <p:spPr>
          <a:xfrm>
            <a:off x="5945793" y="3353917"/>
            <a:ext cx="271659" cy="28620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6780DA7-6F4F-24BC-406C-2D09C22D134F}"/>
              </a:ext>
            </a:extLst>
          </p:cNvPr>
          <p:cNvSpPr/>
          <p:nvPr/>
        </p:nvSpPr>
        <p:spPr>
          <a:xfrm>
            <a:off x="6147952" y="3170704"/>
            <a:ext cx="271144" cy="290456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A30E32E-884B-3B9B-2827-099B8D3C0D0E}"/>
              </a:ext>
            </a:extLst>
          </p:cNvPr>
          <p:cNvCxnSpPr>
            <a:cxnSpLocks/>
          </p:cNvCxnSpPr>
          <p:nvPr/>
        </p:nvCxnSpPr>
        <p:spPr>
          <a:xfrm>
            <a:off x="3228005" y="3509810"/>
            <a:ext cx="2717788" cy="37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77444EC-52A6-B2AB-85D2-94D463072CAE}"/>
              </a:ext>
            </a:extLst>
          </p:cNvPr>
          <p:cNvCxnSpPr>
            <a:cxnSpLocks/>
          </p:cNvCxnSpPr>
          <p:nvPr/>
        </p:nvCxnSpPr>
        <p:spPr>
          <a:xfrm flipH="1">
            <a:off x="6446520" y="3256275"/>
            <a:ext cx="2679349" cy="976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2300D9DB-1BF1-DB73-18DF-BB439975B0C0}"/>
              </a:ext>
            </a:extLst>
          </p:cNvPr>
          <p:cNvSpPr/>
          <p:nvPr/>
        </p:nvSpPr>
        <p:spPr>
          <a:xfrm>
            <a:off x="6210783" y="3513536"/>
            <a:ext cx="140677" cy="2914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0A6FCDD-AE4A-7682-E77B-4090287A46E1}"/>
              </a:ext>
            </a:extLst>
          </p:cNvPr>
          <p:cNvCxnSpPr>
            <a:cxnSpLocks/>
          </p:cNvCxnSpPr>
          <p:nvPr/>
        </p:nvCxnSpPr>
        <p:spPr>
          <a:xfrm flipV="1">
            <a:off x="3955551" y="3770616"/>
            <a:ext cx="2188395" cy="43151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CD4A0C-4858-3507-A58B-93D2B38F5AB5}"/>
              </a:ext>
            </a:extLst>
          </p:cNvPr>
          <p:cNvSpPr txBox="1"/>
          <p:nvPr/>
        </p:nvSpPr>
        <p:spPr>
          <a:xfrm>
            <a:off x="1402754" y="3102795"/>
            <a:ext cx="1768734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VTA - Ventral Tegmental Area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CA52AF-1B34-12FB-8433-2E7AC09397DE}"/>
              </a:ext>
            </a:extLst>
          </p:cNvPr>
          <p:cNvSpPr txBox="1"/>
          <p:nvPr/>
        </p:nvSpPr>
        <p:spPr>
          <a:xfrm>
            <a:off x="9186242" y="2928844"/>
            <a:ext cx="176873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Substantia Nigra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BA21BA-965A-3557-232D-84EC4673E526}"/>
              </a:ext>
            </a:extLst>
          </p:cNvPr>
          <p:cNvSpPr txBox="1"/>
          <p:nvPr/>
        </p:nvSpPr>
        <p:spPr>
          <a:xfrm>
            <a:off x="2545546" y="4035175"/>
            <a:ext cx="1255891" cy="646331"/>
          </a:xfrm>
          <a:prstGeom prst="rect">
            <a:avLst/>
          </a:prstGeom>
          <a:solidFill>
            <a:srgbClr val="3BCCFF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Locus Coeruleus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C965DC8-BA94-63D8-6D4C-43420823A344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6446520" y="3931920"/>
            <a:ext cx="2348495" cy="47477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C3A44F0-001E-3274-E5AA-EECF99A65DF1}"/>
              </a:ext>
            </a:extLst>
          </p:cNvPr>
          <p:cNvSpPr txBox="1"/>
          <p:nvPr/>
        </p:nvSpPr>
        <p:spPr>
          <a:xfrm>
            <a:off x="8795015" y="4222024"/>
            <a:ext cx="1473364" cy="369332"/>
          </a:xfrm>
          <a:prstGeom prst="rect">
            <a:avLst/>
          </a:prstGeom>
          <a:solidFill>
            <a:srgbClr val="FF9999"/>
          </a:solidFill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Dorsal Raphe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903D784-5C8D-FE03-606D-E4E6288BBCD9}"/>
              </a:ext>
            </a:extLst>
          </p:cNvPr>
          <p:cNvSpPr/>
          <p:nvPr/>
        </p:nvSpPr>
        <p:spPr>
          <a:xfrm>
            <a:off x="6236186" y="3808325"/>
            <a:ext cx="154565" cy="311613"/>
          </a:xfrm>
          <a:prstGeom prst="ellipse">
            <a:avLst/>
          </a:prstGeom>
          <a:solidFill>
            <a:srgbClr val="FF999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7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01C92-BBBD-6631-72AD-0267EE1F6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neuroanatomy</a:t>
            </a:r>
          </a:p>
        </p:txBody>
      </p:sp>
      <p:pic>
        <p:nvPicPr>
          <p:cNvPr id="5" name="Content Placeholder 4" descr="A diagram of a brain and neuron&#10;&#10;Description automatically generated">
            <a:extLst>
              <a:ext uri="{FF2B5EF4-FFF2-40B4-BE49-F238E27FC236}">
                <a16:creationId xmlns:a16="http://schemas.microsoft.com/office/drawing/2014/main" id="{4634A22A-EEC6-1077-38EB-517A0E08A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563" y="2159709"/>
            <a:ext cx="7223563" cy="406030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E63A03-F97D-C1DB-5FD0-2AC7EE9BFC55}"/>
              </a:ext>
            </a:extLst>
          </p:cNvPr>
          <p:cNvSpPr/>
          <p:nvPr/>
        </p:nvSpPr>
        <p:spPr>
          <a:xfrm>
            <a:off x="7820810" y="5411097"/>
            <a:ext cx="2194560" cy="1086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50B048-88A1-1C74-204C-33446F24704A}"/>
              </a:ext>
            </a:extLst>
          </p:cNvPr>
          <p:cNvSpPr txBox="1"/>
          <p:nvPr/>
        </p:nvSpPr>
        <p:spPr>
          <a:xfrm>
            <a:off x="5884433" y="1914862"/>
            <a:ext cx="15937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Brain Nucleus/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EDDBD4-623C-AEC6-274D-032172256B6A}"/>
              </a:ext>
            </a:extLst>
          </p:cNvPr>
          <p:cNvSpPr/>
          <p:nvPr/>
        </p:nvSpPr>
        <p:spPr>
          <a:xfrm>
            <a:off x="7877908" y="1959429"/>
            <a:ext cx="2331217" cy="24015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05B23D-0052-225B-83BC-48C235B725E8}"/>
              </a:ext>
            </a:extLst>
          </p:cNvPr>
          <p:cNvSpPr/>
          <p:nvPr/>
        </p:nvSpPr>
        <p:spPr>
          <a:xfrm>
            <a:off x="2552282" y="1939332"/>
            <a:ext cx="5285432" cy="24015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4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647CDD5-5CB0-4857-90B3-BCCAF190A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685" y="562984"/>
            <a:ext cx="11277600" cy="67861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Components of the brain and Nervous System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4093D7-C8CE-471E-AD07-19F9270185B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60611" y="1384286"/>
            <a:ext cx="10637520" cy="4971691"/>
          </a:xfrm>
        </p:spPr>
        <p:txBody>
          <a:bodyPr>
            <a:normAutofit/>
          </a:bodyPr>
          <a:lstStyle/>
          <a:p>
            <a:r>
              <a:rPr lang="en-US" sz="2400" dirty="0"/>
              <a:t>Two major types of cells in the nervous system.</a:t>
            </a:r>
          </a:p>
          <a:p>
            <a:pPr marL="660788" lvl="2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625D9C"/>
                </a:solidFill>
              </a:rPr>
              <a:t>1) Neurons</a:t>
            </a:r>
            <a:r>
              <a:rPr lang="en-US" sz="2400" dirty="0"/>
              <a:t>, or nerve cells.</a:t>
            </a:r>
          </a:p>
          <a:p>
            <a:pPr marL="660788" lvl="2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625D9C"/>
                </a:solidFill>
              </a:rPr>
              <a:t>2) Glia</a:t>
            </a:r>
            <a:r>
              <a:rPr lang="en-US" sz="2400" dirty="0"/>
              <a:t>, or glial cells.</a:t>
            </a:r>
          </a:p>
          <a:p>
            <a:pPr marL="660788" lvl="2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600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There are ~100,000,000,000 of each type of these brain cells!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148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2D69471-6A27-4FA4-906E-1439CD0E2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58" y="659803"/>
            <a:ext cx="11277600" cy="678611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Glia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8493E67-80DE-4045-8885-59EFDE74E24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1276711"/>
            <a:ext cx="10820400" cy="4521662"/>
          </a:xfrm>
        </p:spPr>
        <p:txBody>
          <a:bodyPr>
            <a:normAutofit/>
          </a:bodyPr>
          <a:lstStyle/>
          <a:p>
            <a:r>
              <a:rPr lang="en-US" sz="2000" dirty="0"/>
              <a:t>Major functions: (generally) </a:t>
            </a:r>
          </a:p>
          <a:p>
            <a:pPr marL="660788" lvl="2" indent="-342900"/>
            <a:r>
              <a:rPr lang="en-US" sz="2000" dirty="0"/>
              <a:t>Providing structure and support to the brain.</a:t>
            </a:r>
          </a:p>
          <a:p>
            <a:pPr marL="660788" lvl="2" indent="-342900"/>
            <a:r>
              <a:rPr lang="en-US" sz="2000" dirty="0"/>
              <a:t>Getting nutrients into the system.</a:t>
            </a:r>
          </a:p>
          <a:p>
            <a:pPr marL="660788" lvl="2" indent="-342900"/>
            <a:r>
              <a:rPr lang="en-US" sz="2000" dirty="0"/>
              <a:t>Eliminating waste.</a:t>
            </a:r>
          </a:p>
          <a:p>
            <a:pPr marL="660788" lvl="2" indent="-342900"/>
            <a:r>
              <a:rPr lang="en-US" sz="2000" dirty="0"/>
              <a:t>Forming </a:t>
            </a:r>
            <a:r>
              <a:rPr lang="en-US" sz="2000" b="1" dirty="0">
                <a:solidFill>
                  <a:srgbClr val="E21A23"/>
                </a:solidFill>
              </a:rPr>
              <a:t>myelin</a:t>
            </a:r>
            <a:r>
              <a:rPr lang="en-US" sz="2000" dirty="0"/>
              <a:t>.</a:t>
            </a:r>
          </a:p>
          <a:p>
            <a:pPr marL="660788" lvl="2" indent="-342900"/>
            <a:r>
              <a:rPr lang="en-US" sz="2000" dirty="0"/>
              <a:t>Communicating with other glia.</a:t>
            </a:r>
          </a:p>
          <a:p>
            <a:pPr lvl="1"/>
            <a:r>
              <a:rPr lang="en-US" sz="2000" b="1" dirty="0"/>
              <a:t>Maintaining the </a:t>
            </a:r>
            <a:r>
              <a:rPr lang="en-US" sz="2000" b="1" dirty="0">
                <a:solidFill>
                  <a:srgbClr val="E21A23"/>
                </a:solidFill>
              </a:rPr>
              <a:t>blood</a:t>
            </a:r>
            <a:r>
              <a:rPr lang="en-US" sz="2000" b="1" dirty="0">
                <a:solidFill>
                  <a:srgbClr val="E21A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2000" b="1" dirty="0">
                <a:solidFill>
                  <a:srgbClr val="E21A23"/>
                </a:solidFill>
              </a:rPr>
              <a:t>brain barrier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14134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62403-ABF5-DB11-33DC-D8FAC7A5C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7530"/>
            <a:ext cx="11277600" cy="67861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Glia (5 “types”*)</a:t>
            </a:r>
          </a:p>
        </p:txBody>
      </p:sp>
      <p:pic>
        <p:nvPicPr>
          <p:cNvPr id="5" name="Picture 4" descr="A diagram of a cell&#10;&#10;Description automatically generated">
            <a:extLst>
              <a:ext uri="{FF2B5EF4-FFF2-40B4-BE49-F238E27FC236}">
                <a16:creationId xmlns:a16="http://schemas.microsoft.com/office/drawing/2014/main" id="{AB8C6132-65EA-C92C-2D03-8DEECAFBCC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47"/>
          <a:stretch/>
        </p:blipFill>
        <p:spPr>
          <a:xfrm>
            <a:off x="1162003" y="1283141"/>
            <a:ext cx="9997085" cy="535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055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08B6E-2D25-6782-E325-E37A5A00B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8884926" cy="6070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Astrocytes create the blood brain-barrier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17B8E6-D318-5973-FE9F-1C157A889A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48" t="34638" r="66196" b="28261"/>
          <a:stretch/>
        </p:blipFill>
        <p:spPr>
          <a:xfrm>
            <a:off x="3631095" y="1810215"/>
            <a:ext cx="8560905" cy="45913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5FD12-A463-0987-D7B9-9835610F2CA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80112" y="1662356"/>
            <a:ext cx="3489000" cy="45150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1008000" lvl="3" indent="0">
              <a:buNone/>
            </a:pPr>
            <a:endParaRPr lang="en-US" sz="1800" b="1" dirty="0"/>
          </a:p>
          <a:p>
            <a:pPr lvl="1"/>
            <a:r>
              <a:rPr lang="en-US" sz="1800" b="1" dirty="0"/>
              <a:t>The blood–brain barrier – </a:t>
            </a:r>
            <a:r>
              <a:rPr lang="en-US" sz="1800" dirty="0"/>
              <a:t>a semi-permeable membrane protecting the brain from toxic chemicals.</a:t>
            </a:r>
          </a:p>
          <a:p>
            <a:pPr lvl="3"/>
            <a:r>
              <a:rPr lang="en-US" sz="1600" dirty="0"/>
              <a:t>A drug molecule must be able to pass through the barrier to be psychoactive.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776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9FB2AA4-168A-4564-833F-5DDA83F0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16773"/>
            <a:ext cx="11277600" cy="678611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chemeClr val="tx1"/>
                </a:solidFill>
              </a:rPr>
              <a:t>Neurons</a:t>
            </a:r>
            <a:endParaRPr lang="en-IN" sz="1050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77C4DB3-375A-47AF-8E76-60F8A6B2136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916482"/>
            <a:ext cx="11277600" cy="4471404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Primary cells of the nervous system that analyze and transmit information.</a:t>
            </a:r>
          </a:p>
          <a:p>
            <a:endParaRPr lang="en-US" dirty="0"/>
          </a:p>
          <a:p>
            <a:r>
              <a:rPr lang="en-US" sz="2400" dirty="0">
                <a:solidFill>
                  <a:schemeClr val="tx1"/>
                </a:solidFill>
              </a:rPr>
              <a:t>Defined regions:</a:t>
            </a:r>
          </a:p>
          <a:p>
            <a:pPr marL="660788" lvl="2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030A0"/>
                </a:solidFill>
              </a:rPr>
              <a:t>Cell body</a:t>
            </a:r>
            <a:r>
              <a:rPr lang="en-US" sz="2000" dirty="0">
                <a:solidFill>
                  <a:srgbClr val="7030A0"/>
                </a:solidFill>
              </a:rPr>
              <a:t>.</a:t>
            </a:r>
          </a:p>
          <a:p>
            <a:pPr marL="1299388" lvl="3"/>
            <a:r>
              <a:rPr lang="en-US" sz="2000" dirty="0"/>
              <a:t>Contains the processes that maintain the life of the neuron, including the nucleus.</a:t>
            </a:r>
          </a:p>
          <a:p>
            <a:pPr marL="660788" lvl="2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030A0"/>
                </a:solidFill>
              </a:rPr>
              <a:t>Dendrite</a:t>
            </a:r>
            <a:r>
              <a:rPr lang="en-US" sz="2000" dirty="0">
                <a:solidFill>
                  <a:srgbClr val="7030A0"/>
                </a:solidFill>
              </a:rPr>
              <a:t>.</a:t>
            </a:r>
          </a:p>
          <a:p>
            <a:pPr marL="1299388" lvl="3"/>
            <a:r>
              <a:rPr lang="en-US" sz="2000" dirty="0"/>
              <a:t>Contains </a:t>
            </a:r>
            <a:r>
              <a:rPr lang="en-US" sz="2000" b="1" dirty="0">
                <a:solidFill>
                  <a:srgbClr val="E21A23"/>
                </a:solidFill>
              </a:rPr>
              <a:t>receptors</a:t>
            </a:r>
            <a:r>
              <a:rPr lang="en-US" sz="2000" dirty="0"/>
              <a:t> that respond to chemical signals.</a:t>
            </a:r>
          </a:p>
          <a:p>
            <a:pPr marL="660788" lvl="2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030A0"/>
                </a:solidFill>
              </a:rPr>
              <a:t>Axon</a:t>
            </a:r>
            <a:r>
              <a:rPr lang="en-US" sz="2000" dirty="0">
                <a:solidFill>
                  <a:srgbClr val="7030A0"/>
                </a:solidFill>
              </a:rPr>
              <a:t>.</a:t>
            </a:r>
          </a:p>
          <a:p>
            <a:pPr marL="1299388" lvl="3"/>
            <a:r>
              <a:rPr lang="en-US" sz="2000" dirty="0"/>
              <a:t>Specializes in transmitting signals to other neurons.</a:t>
            </a:r>
          </a:p>
          <a:p>
            <a:pPr marL="660788" lvl="2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030A0"/>
                </a:solidFill>
              </a:rPr>
              <a:t>Axon terminal</a:t>
            </a:r>
            <a:r>
              <a:rPr lang="en-US" sz="2000" dirty="0">
                <a:solidFill>
                  <a:srgbClr val="7030A0"/>
                </a:solidFill>
              </a:rPr>
              <a:t>.</a:t>
            </a:r>
          </a:p>
          <a:p>
            <a:pPr marL="1299388" lvl="3"/>
            <a:r>
              <a:rPr lang="en-US" sz="2000" dirty="0"/>
              <a:t>Contains </a:t>
            </a:r>
            <a:r>
              <a:rPr lang="en-US" sz="2000" b="1" dirty="0">
                <a:solidFill>
                  <a:srgbClr val="E21A23"/>
                </a:solidFill>
              </a:rPr>
              <a:t>synaptic vesicles</a:t>
            </a:r>
            <a:r>
              <a:rPr lang="en-US" sz="2000" dirty="0"/>
              <a:t> that store </a:t>
            </a:r>
            <a:r>
              <a:rPr lang="en-US" sz="2000" b="1" dirty="0">
                <a:solidFill>
                  <a:srgbClr val="E21A23"/>
                </a:solidFill>
              </a:rPr>
              <a:t>neurotransmitters</a:t>
            </a:r>
            <a:r>
              <a:rPr lang="en-US" sz="2000" dirty="0"/>
              <a:t>.</a:t>
            </a:r>
          </a:p>
          <a:p>
            <a:pPr marL="687388"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71736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27AA0F-2C58-44CA-8CA3-D1C5163A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716" y="713592"/>
            <a:ext cx="11277600" cy="67861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Figure 4.1: Neurons have: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Cell Body, Dendrites, Axon, and Axon Terminals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1" name="Picture Placeholder 10" descr="An illustration shows the structure of a typical neuron.">
            <a:extLst>
              <a:ext uri="{FF2B5EF4-FFF2-40B4-BE49-F238E27FC236}">
                <a16:creationId xmlns:a16="http://schemas.microsoft.com/office/drawing/2014/main" id="{A4513B17-23E3-42E4-955B-AE81C60E845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" t="-446" r="-57" b="-967"/>
          <a:stretch/>
        </p:blipFill>
        <p:spPr>
          <a:xfrm>
            <a:off x="1662504" y="1999830"/>
            <a:ext cx="8750897" cy="3733935"/>
          </a:xfrm>
        </p:spPr>
      </p:pic>
    </p:spTree>
    <p:extLst>
      <p:ext uri="{BB962C8B-B14F-4D97-AF65-F5344CB8AC3E}">
        <p14:creationId xmlns:p14="http://schemas.microsoft.com/office/powerpoint/2010/main" val="3181513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5AE95-60D4-7772-3E70-DBF131465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C493D-0A9C-E284-C15F-D948020F9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neuroanatomy</a:t>
            </a:r>
          </a:p>
        </p:txBody>
      </p:sp>
      <p:pic>
        <p:nvPicPr>
          <p:cNvPr id="5" name="Content Placeholder 4" descr="A diagram of a brain and neuron&#10;&#10;Description automatically generated">
            <a:extLst>
              <a:ext uri="{FF2B5EF4-FFF2-40B4-BE49-F238E27FC236}">
                <a16:creationId xmlns:a16="http://schemas.microsoft.com/office/drawing/2014/main" id="{CC9AF615-0916-C531-75BC-96FB6660C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079" y="2395542"/>
            <a:ext cx="6543842" cy="36782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4E67E2-6805-3E2C-7C6B-9A8FABCAD6E5}"/>
              </a:ext>
            </a:extLst>
          </p:cNvPr>
          <p:cNvSpPr/>
          <p:nvPr/>
        </p:nvSpPr>
        <p:spPr>
          <a:xfrm>
            <a:off x="7820810" y="5625414"/>
            <a:ext cx="2194560" cy="1086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0FC421-6921-0C5F-DE9D-73B1E7FE3ED6}"/>
              </a:ext>
            </a:extLst>
          </p:cNvPr>
          <p:cNvSpPr txBox="1"/>
          <p:nvPr/>
        </p:nvSpPr>
        <p:spPr>
          <a:xfrm>
            <a:off x="5538003" y="2129179"/>
            <a:ext cx="15937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Brain Nucleus/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22035C-C994-5DFF-316B-2E726B900D1B}"/>
              </a:ext>
            </a:extLst>
          </p:cNvPr>
          <p:cNvSpPr/>
          <p:nvPr/>
        </p:nvSpPr>
        <p:spPr>
          <a:xfrm>
            <a:off x="2729076" y="2129179"/>
            <a:ext cx="2331217" cy="24015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26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C:\My Documents\gray matter.tif">
            <a:extLst>
              <a:ext uri="{FF2B5EF4-FFF2-40B4-BE49-F238E27FC236}">
                <a16:creationId xmlns:a16="http://schemas.microsoft.com/office/drawing/2014/main" id="{E61E2021-6A2A-0309-F088-619A99CE9D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43"/>
          <a:stretch/>
        </p:blipFill>
        <p:spPr bwMode="auto">
          <a:xfrm>
            <a:off x="1521931" y="2560320"/>
            <a:ext cx="9411183" cy="3063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638871-45CF-6146-8202-347172478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Helvetica" charset="0"/>
              </a:rPr>
              <a:t>White matter (axons, myelin) and </a:t>
            </a:r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charset="0"/>
              </a:rPr>
              <a:t>gray</a:t>
            </a: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Helvetica" charset="0"/>
              </a:rPr>
              <a:t> matter (</a:t>
            </a:r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charset="0"/>
              </a:rPr>
              <a:t>cells</a:t>
            </a: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Helvetica" charset="0"/>
              </a:rPr>
              <a:t>)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6AF72-ADE7-5DB0-C5FE-FA0028349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58" y="562985"/>
            <a:ext cx="11277600" cy="67861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Neurons have Action Potentials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5D9B5-0B94-D395-E39C-A643C26AAD9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13952" y="1384287"/>
            <a:ext cx="10974636" cy="259021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An </a:t>
            </a:r>
            <a:r>
              <a:rPr lang="en-US" b="1" dirty="0">
                <a:solidFill>
                  <a:srgbClr val="E21A23"/>
                </a:solidFill>
              </a:rPr>
              <a:t>Action potential</a:t>
            </a:r>
            <a:r>
              <a:rPr lang="en-US" dirty="0"/>
              <a:t> is, put most simply, a neuron “firing”</a:t>
            </a:r>
          </a:p>
          <a:p>
            <a:pPr lvl="1"/>
            <a:r>
              <a:rPr lang="en-US" sz="1800" dirty="0"/>
              <a:t>What is actually happening is a brief,  </a:t>
            </a:r>
            <a:r>
              <a:rPr lang="en-US" sz="1800" u="sng" dirty="0"/>
              <a:t>very fast</a:t>
            </a:r>
            <a:r>
              <a:rPr lang="en-US" sz="1800" dirty="0"/>
              <a:t> </a:t>
            </a:r>
            <a:r>
              <a:rPr lang="en-US" sz="1800" b="1" dirty="0"/>
              <a:t>electrical signal </a:t>
            </a:r>
            <a:r>
              <a:rPr lang="en-US" sz="1800" dirty="0"/>
              <a:t>is transmitted along the axon.</a:t>
            </a:r>
          </a:p>
          <a:p>
            <a:pPr lvl="1"/>
            <a:r>
              <a:rPr lang="en-US" sz="1800" dirty="0"/>
              <a:t>This signal is considered “all-or-none” – aka the neuron fires or it doesn’t 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b="1" dirty="0">
              <a:solidFill>
                <a:srgbClr val="E21A23"/>
              </a:solidFill>
            </a:endParaRPr>
          </a:p>
          <a:p>
            <a:pPr lvl="1"/>
            <a:endParaRPr lang="en-US" b="1" dirty="0">
              <a:solidFill>
                <a:srgbClr val="E21A23"/>
              </a:solidFill>
            </a:endParaRPr>
          </a:p>
        </p:txBody>
      </p:sp>
      <p:pic>
        <p:nvPicPr>
          <p:cNvPr id="8" name="Picture 7" descr="A drawing of a sun&#10;&#10;Description automatically generated">
            <a:extLst>
              <a:ext uri="{FF2B5EF4-FFF2-40B4-BE49-F238E27FC236}">
                <a16:creationId xmlns:a16="http://schemas.microsoft.com/office/drawing/2014/main" id="{48A3ED63-92F6-D850-C38D-E909762E68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9"/>
          <a:stretch/>
        </p:blipFill>
        <p:spPr>
          <a:xfrm>
            <a:off x="7218383" y="5496485"/>
            <a:ext cx="4690334" cy="1277909"/>
          </a:xfrm>
          <a:prstGeom prst="rect">
            <a:avLst/>
          </a:prstGeom>
        </p:spPr>
      </p:pic>
      <p:pic>
        <p:nvPicPr>
          <p:cNvPr id="7" name="Picture 2" descr="How do neurons communicate (so quickly)? - MIT McGovern Institute">
            <a:extLst>
              <a:ext uri="{FF2B5EF4-FFF2-40B4-BE49-F238E27FC236}">
                <a16:creationId xmlns:a16="http://schemas.microsoft.com/office/drawing/2014/main" id="{3777667F-9E8F-8F1D-A11C-A090B619F52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452" y="2867606"/>
            <a:ext cx="4808829" cy="371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F075ADC-FED2-8341-C583-E183C38A916E}"/>
              </a:ext>
            </a:extLst>
          </p:cNvPr>
          <p:cNvSpPr txBox="1">
            <a:spLocks/>
          </p:cNvSpPr>
          <p:nvPr/>
        </p:nvSpPr>
        <p:spPr>
          <a:xfrm>
            <a:off x="7445827" y="3974497"/>
            <a:ext cx="3496363" cy="678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23888" indent="-277813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2400" dirty="0"/>
              <a:t>How does an Action Potential, or neural firing occur?</a:t>
            </a:r>
          </a:p>
        </p:txBody>
      </p:sp>
    </p:spTree>
    <p:extLst>
      <p:ext uri="{BB962C8B-B14F-4D97-AF65-F5344CB8AC3E}">
        <p14:creationId xmlns:p14="http://schemas.microsoft.com/office/powerpoint/2010/main" val="184551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cell membrane&#10;&#10;Description automatically generated">
            <a:extLst>
              <a:ext uri="{FF2B5EF4-FFF2-40B4-BE49-F238E27FC236}">
                <a16:creationId xmlns:a16="http://schemas.microsoft.com/office/drawing/2014/main" id="{AEB00FC9-47A3-D72C-6ED4-12B09DE77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5" r="54165"/>
          <a:stretch/>
        </p:blipFill>
        <p:spPr>
          <a:xfrm>
            <a:off x="1985624" y="2898066"/>
            <a:ext cx="1762698" cy="3610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28DA7-7E24-DC8C-903E-7BF22F03A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57" y="573743"/>
            <a:ext cx="11277600" cy="67861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Neurons are polarized!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C3B74-F713-82FB-9199-ABCC6B9E016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9323" y="1276711"/>
            <a:ext cx="10364993" cy="1756946"/>
          </a:xfrm>
        </p:spPr>
        <p:txBody>
          <a:bodyPr/>
          <a:lstStyle/>
          <a:p>
            <a:pPr marL="324000" lvl="1" indent="0">
              <a:buNone/>
            </a:pPr>
            <a:endParaRPr lang="en-US" sz="2300" b="1" dirty="0">
              <a:solidFill>
                <a:srgbClr val="E21A23"/>
              </a:solidFill>
            </a:endParaRPr>
          </a:p>
          <a:p>
            <a:r>
              <a:rPr lang="en-US" sz="2300" dirty="0">
                <a:solidFill>
                  <a:schemeClr val="tx1"/>
                </a:solidFill>
              </a:rPr>
              <a:t>This is caused by an uneven distribution of charged Na</a:t>
            </a:r>
            <a:r>
              <a:rPr lang="en-US" sz="2300" baseline="30000" dirty="0">
                <a:solidFill>
                  <a:schemeClr val="tx1"/>
                </a:solidFill>
              </a:rPr>
              <a:t>+</a:t>
            </a:r>
            <a:r>
              <a:rPr lang="en-US" sz="2300" dirty="0">
                <a:solidFill>
                  <a:schemeClr val="tx1"/>
                </a:solidFill>
              </a:rPr>
              <a:t> and K</a:t>
            </a:r>
            <a:r>
              <a:rPr lang="en-US" sz="2300" baseline="30000" dirty="0">
                <a:solidFill>
                  <a:schemeClr val="tx1"/>
                </a:solidFill>
              </a:rPr>
              <a:t>+</a:t>
            </a:r>
            <a:r>
              <a:rPr lang="en-US" sz="2300" dirty="0">
                <a:solidFill>
                  <a:schemeClr val="tx1"/>
                </a:solidFill>
              </a:rPr>
              <a:t> ions between the outside and inside of a neuron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6E60AF-0DF4-1A3F-AEB0-CDB0166F46ED}"/>
              </a:ext>
            </a:extLst>
          </p:cNvPr>
          <p:cNvSpPr txBox="1"/>
          <p:nvPr/>
        </p:nvSpPr>
        <p:spPr>
          <a:xfrm>
            <a:off x="4897419" y="3490368"/>
            <a:ext cx="6699324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Before a neuron fires, it is simply “resting” in a </a:t>
            </a:r>
            <a:r>
              <a:rPr lang="en-US" sz="2300" b="1" dirty="0">
                <a:solidFill>
                  <a:srgbClr val="625D9C"/>
                </a:solidFill>
              </a:rPr>
              <a:t>hyperpolarized</a:t>
            </a:r>
            <a:r>
              <a:rPr lang="en-US" sz="2300" dirty="0">
                <a:solidFill>
                  <a:srgbClr val="625D9C"/>
                </a:solidFill>
              </a:rPr>
              <a:t> state </a:t>
            </a:r>
            <a:r>
              <a:rPr lang="en-US" sz="2300" dirty="0">
                <a:solidFill>
                  <a:schemeClr val="tx1"/>
                </a:solidFill>
              </a:rPr>
              <a:t>(</a:t>
            </a:r>
            <a:r>
              <a:rPr lang="en-US" sz="2300" dirty="0">
                <a:solidFill>
                  <a:srgbClr val="7030A0"/>
                </a:solidFill>
              </a:rPr>
              <a:t>aka</a:t>
            </a:r>
            <a:r>
              <a:rPr lang="en-US" sz="2300" dirty="0">
                <a:solidFill>
                  <a:schemeClr val="tx1"/>
                </a:solidFill>
              </a:rPr>
              <a:t> there is a greater negative charge on the inside of the neuron than the outside.) </a:t>
            </a:r>
            <a:endParaRPr lang="en-US" sz="2300" dirty="0">
              <a:solidFill>
                <a:srgbClr val="625D9C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We call this “</a:t>
            </a:r>
            <a:r>
              <a:rPr lang="en-US" sz="2300" b="1" dirty="0">
                <a:solidFill>
                  <a:srgbClr val="E21A23"/>
                </a:solidFill>
              </a:rPr>
              <a:t>Resting potential</a:t>
            </a:r>
            <a:r>
              <a:rPr lang="en-US" sz="2300" dirty="0"/>
              <a:t>”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C7D0431-9FDB-8854-B9E6-3FA5A209E693}"/>
              </a:ext>
            </a:extLst>
          </p:cNvPr>
          <p:cNvGrpSpPr/>
          <p:nvPr/>
        </p:nvGrpSpPr>
        <p:grpSpPr>
          <a:xfrm>
            <a:off x="2457441" y="3238052"/>
            <a:ext cx="608490" cy="419546"/>
            <a:chOff x="2186491" y="3186957"/>
            <a:chExt cx="675043" cy="52443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96619ED-44AE-61BE-659E-A7F6479FC8A2}"/>
                </a:ext>
              </a:extLst>
            </p:cNvPr>
            <p:cNvSpPr/>
            <p:nvPr/>
          </p:nvSpPr>
          <p:spPr>
            <a:xfrm>
              <a:off x="2240950" y="3186957"/>
              <a:ext cx="441567" cy="524433"/>
            </a:xfrm>
            <a:prstGeom prst="ellipse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802EC7-979D-4AF2-C962-37D67F5380AF}"/>
                </a:ext>
              </a:extLst>
            </p:cNvPr>
            <p:cNvSpPr txBox="1"/>
            <p:nvPr/>
          </p:nvSpPr>
          <p:spPr>
            <a:xfrm>
              <a:off x="2186491" y="3279296"/>
              <a:ext cx="67504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tx1"/>
                  </a:solidFill>
                </a:rPr>
                <a:t>Na</a:t>
              </a:r>
              <a:endParaRPr lang="en-US" sz="12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128F444-654D-B016-9455-E4371E2BF8A2}"/>
              </a:ext>
            </a:extLst>
          </p:cNvPr>
          <p:cNvGrpSpPr/>
          <p:nvPr/>
        </p:nvGrpSpPr>
        <p:grpSpPr>
          <a:xfrm>
            <a:off x="3242535" y="3012140"/>
            <a:ext cx="675042" cy="387275"/>
            <a:chOff x="2186492" y="3225500"/>
            <a:chExt cx="675042" cy="387275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6F14FBA-E6E3-A926-A930-450983B593FE}"/>
                </a:ext>
              </a:extLst>
            </p:cNvPr>
            <p:cNvSpPr/>
            <p:nvPr/>
          </p:nvSpPr>
          <p:spPr>
            <a:xfrm>
              <a:off x="2192766" y="3225500"/>
              <a:ext cx="430306" cy="387275"/>
            </a:xfrm>
            <a:prstGeom prst="ellipse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7674AD-0234-EC05-5EE0-D6CCB7F71571}"/>
                </a:ext>
              </a:extLst>
            </p:cNvPr>
            <p:cNvSpPr txBox="1"/>
            <p:nvPr/>
          </p:nvSpPr>
          <p:spPr>
            <a:xfrm>
              <a:off x="2186492" y="3279296"/>
              <a:ext cx="67504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tx1"/>
                  </a:solidFill>
                </a:rPr>
                <a:t>Na</a:t>
              </a:r>
              <a:endParaRPr lang="en-US" sz="12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F678471-E617-0485-3AAF-09238B7C8C0D}"/>
              </a:ext>
            </a:extLst>
          </p:cNvPr>
          <p:cNvGrpSpPr/>
          <p:nvPr/>
        </p:nvGrpSpPr>
        <p:grpSpPr>
          <a:xfrm>
            <a:off x="3179783" y="4466216"/>
            <a:ext cx="380998" cy="310179"/>
            <a:chOff x="2423161" y="3290046"/>
            <a:chExt cx="380998" cy="310179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127D7F1-0BD9-CDED-CE54-09F2FA67178C}"/>
                </a:ext>
              </a:extLst>
            </p:cNvPr>
            <p:cNvSpPr/>
            <p:nvPr/>
          </p:nvSpPr>
          <p:spPr>
            <a:xfrm>
              <a:off x="2427641" y="3290046"/>
              <a:ext cx="346038" cy="31017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7DCD08B-50CA-E30F-2E72-6DD2E231FF4E}"/>
                </a:ext>
              </a:extLst>
            </p:cNvPr>
            <p:cNvSpPr txBox="1"/>
            <p:nvPr/>
          </p:nvSpPr>
          <p:spPr>
            <a:xfrm>
              <a:off x="2423161" y="3311569"/>
              <a:ext cx="38099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tx1"/>
                  </a:solidFill>
                </a:rPr>
                <a:t>K</a:t>
              </a:r>
              <a:endParaRPr lang="en-US" sz="12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71360A6-CF87-36DE-13F7-0608239771F1}"/>
              </a:ext>
            </a:extLst>
          </p:cNvPr>
          <p:cNvSpPr txBox="1"/>
          <p:nvPr/>
        </p:nvSpPr>
        <p:spPr>
          <a:xfrm rot="16200000">
            <a:off x="1220096" y="4346096"/>
            <a:ext cx="847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Axon</a:t>
            </a:r>
          </a:p>
        </p:txBody>
      </p:sp>
    </p:spTree>
    <p:extLst>
      <p:ext uri="{BB962C8B-B14F-4D97-AF65-F5344CB8AC3E}">
        <p14:creationId xmlns:p14="http://schemas.microsoft.com/office/powerpoint/2010/main" val="3335842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ell membrane&#10;&#10;Description automatically generated">
            <a:extLst>
              <a:ext uri="{FF2B5EF4-FFF2-40B4-BE49-F238E27FC236}">
                <a16:creationId xmlns:a16="http://schemas.microsoft.com/office/drawing/2014/main" id="{ADCA7956-B12D-CAE6-756D-4D1710FAA9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91" r="53343" b="8295"/>
          <a:stretch/>
        </p:blipFill>
        <p:spPr>
          <a:xfrm>
            <a:off x="3599458" y="1699190"/>
            <a:ext cx="3555722" cy="28203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76AF72-ADE7-5DB0-C5FE-FA0028349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58" y="562985"/>
            <a:ext cx="11277600" cy="12765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How does an action potential happen?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(aka, how does a neuron “fire”?)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5D9B5-0B94-D395-E39C-A643C26AAD9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61892" y="4800480"/>
            <a:ext cx="11360075" cy="1710465"/>
          </a:xfrm>
        </p:spPr>
        <p:txBody>
          <a:bodyPr>
            <a:normAutofit lnSpcReduction="10000"/>
          </a:bodyPr>
          <a:lstStyle/>
          <a:p>
            <a:r>
              <a:rPr lang="en-US" sz="2300" b="1" dirty="0">
                <a:solidFill>
                  <a:srgbClr val="E21A23"/>
                </a:solidFill>
              </a:rPr>
              <a:t>Na+ Ion channels</a:t>
            </a:r>
            <a:r>
              <a:rPr lang="en-US" sz="2300" dirty="0"/>
              <a:t> on the neuron open.</a:t>
            </a:r>
          </a:p>
          <a:p>
            <a:pPr lvl="1"/>
            <a:r>
              <a:rPr lang="en-US" sz="2300" dirty="0"/>
              <a:t>Allows ions to move inside the cell, causing it to </a:t>
            </a:r>
            <a:r>
              <a:rPr lang="en-US" sz="2300" b="1" dirty="0">
                <a:solidFill>
                  <a:srgbClr val="E21A23"/>
                </a:solidFill>
              </a:rPr>
              <a:t>depolarize</a:t>
            </a:r>
            <a:r>
              <a:rPr lang="en-US" sz="2300" dirty="0"/>
              <a:t>.</a:t>
            </a:r>
          </a:p>
          <a:p>
            <a:pPr marL="687388" lvl="1"/>
            <a:r>
              <a:rPr lang="en-US" sz="2300" dirty="0">
                <a:solidFill>
                  <a:schemeClr val="tx1"/>
                </a:solidFill>
              </a:rPr>
              <a:t>If the cell is depolarized to a </a:t>
            </a:r>
            <a:r>
              <a:rPr lang="en-US" sz="2300" b="1" dirty="0">
                <a:solidFill>
                  <a:srgbClr val="FF0000"/>
                </a:solidFill>
              </a:rPr>
              <a:t>threshold</a:t>
            </a:r>
            <a:r>
              <a:rPr lang="en-US" sz="2300" dirty="0">
                <a:solidFill>
                  <a:schemeClr val="tx1"/>
                </a:solidFill>
              </a:rPr>
              <a:t> of excitation, an action potential occurs and the neuron fires!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CFADE0-8A14-861F-4123-EB2B4B2963B3}"/>
              </a:ext>
            </a:extLst>
          </p:cNvPr>
          <p:cNvGrpSpPr/>
          <p:nvPr/>
        </p:nvGrpSpPr>
        <p:grpSpPr>
          <a:xfrm>
            <a:off x="5194013" y="2732442"/>
            <a:ext cx="583519" cy="376516"/>
            <a:chOff x="2240950" y="3186957"/>
            <a:chExt cx="683598" cy="52443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692A4A3-40AA-1FDC-E542-B1D4EEAED5E7}"/>
                </a:ext>
              </a:extLst>
            </p:cNvPr>
            <p:cNvSpPr/>
            <p:nvPr/>
          </p:nvSpPr>
          <p:spPr>
            <a:xfrm>
              <a:off x="2240950" y="3186957"/>
              <a:ext cx="441567" cy="524433"/>
            </a:xfrm>
            <a:prstGeom prst="ellipse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E741B7-C20F-17CC-BA34-5F96019EC2A3}"/>
                </a:ext>
              </a:extLst>
            </p:cNvPr>
            <p:cNvSpPr txBox="1"/>
            <p:nvPr/>
          </p:nvSpPr>
          <p:spPr>
            <a:xfrm>
              <a:off x="2249505" y="3264314"/>
              <a:ext cx="675043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tx1"/>
                  </a:solidFill>
                </a:rPr>
                <a:t>Na</a:t>
              </a:r>
              <a:endParaRPr lang="en-US" sz="12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B58DD11-A8DD-2760-2A64-921BC95F092D}"/>
              </a:ext>
            </a:extLst>
          </p:cNvPr>
          <p:cNvGrpSpPr/>
          <p:nvPr/>
        </p:nvGrpSpPr>
        <p:grpSpPr>
          <a:xfrm>
            <a:off x="4146177" y="2689410"/>
            <a:ext cx="662491" cy="387275"/>
            <a:chOff x="2186492" y="3225500"/>
            <a:chExt cx="675042" cy="38727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B2565E4-4843-382F-9551-091E888AEF73}"/>
                </a:ext>
              </a:extLst>
            </p:cNvPr>
            <p:cNvSpPr/>
            <p:nvPr/>
          </p:nvSpPr>
          <p:spPr>
            <a:xfrm>
              <a:off x="2192766" y="3225500"/>
              <a:ext cx="430306" cy="387275"/>
            </a:xfrm>
            <a:prstGeom prst="ellipse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B841B89-5EF4-5709-4629-6F8EC847798F}"/>
                </a:ext>
              </a:extLst>
            </p:cNvPr>
            <p:cNvSpPr txBox="1"/>
            <p:nvPr/>
          </p:nvSpPr>
          <p:spPr>
            <a:xfrm>
              <a:off x="2186492" y="3279296"/>
              <a:ext cx="67504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tx1"/>
                  </a:solidFill>
                </a:rPr>
                <a:t>Na</a:t>
              </a:r>
              <a:endParaRPr lang="en-US" sz="12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0D6850-3C68-280E-E818-FC7725807C0D}"/>
              </a:ext>
            </a:extLst>
          </p:cNvPr>
          <p:cNvGrpSpPr/>
          <p:nvPr/>
        </p:nvGrpSpPr>
        <p:grpSpPr>
          <a:xfrm>
            <a:off x="3965091" y="1712258"/>
            <a:ext cx="380998" cy="310179"/>
            <a:chOff x="2423161" y="3290046"/>
            <a:chExt cx="380998" cy="310179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ECEB966-D54F-EEB2-B1D4-D4910CCD1185}"/>
                </a:ext>
              </a:extLst>
            </p:cNvPr>
            <p:cNvSpPr/>
            <p:nvPr/>
          </p:nvSpPr>
          <p:spPr>
            <a:xfrm>
              <a:off x="2427641" y="3290046"/>
              <a:ext cx="346038" cy="31017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DEFC98E-2EF0-562A-61F5-B47C14F01DCB}"/>
                </a:ext>
              </a:extLst>
            </p:cNvPr>
            <p:cNvSpPr txBox="1"/>
            <p:nvPr/>
          </p:nvSpPr>
          <p:spPr>
            <a:xfrm>
              <a:off x="2423161" y="3311569"/>
              <a:ext cx="38099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tx1"/>
                  </a:solidFill>
                </a:rPr>
                <a:t>K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17759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8713B-F2B7-A1C3-B8A8-3B0897520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85589-2E5E-4B57-9D44-6D2513E1173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5A1941-8B8D-2D2D-FF0F-69B6514951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63" t="21487" r="27647" b="11961"/>
          <a:stretch/>
        </p:blipFill>
        <p:spPr>
          <a:xfrm>
            <a:off x="3550023" y="107576"/>
            <a:ext cx="5271247" cy="662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28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7AFEA-1941-E8AA-5B03-5E628334245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5853584"/>
            <a:ext cx="11277600" cy="601981"/>
          </a:xfrm>
        </p:spPr>
        <p:txBody>
          <a:bodyPr/>
          <a:lstStyle/>
          <a:p>
            <a:r>
              <a:rPr lang="en-US" dirty="0"/>
              <a:t>We can chart these changes in membrane potentials during neural firing as a measure of time vs. voltage!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DFD8DF-D9F6-97E2-C23D-124FC0FF8A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219" t="23666" r="15812" b="24000"/>
          <a:stretch/>
        </p:blipFill>
        <p:spPr>
          <a:xfrm>
            <a:off x="1958505" y="1510184"/>
            <a:ext cx="7663196" cy="4343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0D83298-186E-CE92-E738-868BD490F29B}"/>
              </a:ext>
            </a:extLst>
          </p:cNvPr>
          <p:cNvSpPr txBox="1">
            <a:spLocks/>
          </p:cNvSpPr>
          <p:nvPr/>
        </p:nvSpPr>
        <p:spPr>
          <a:xfrm>
            <a:off x="467958" y="562986"/>
            <a:ext cx="11277600" cy="801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Ionic movement and membrane potentials</a:t>
            </a:r>
          </a:p>
        </p:txBody>
      </p:sp>
    </p:spTree>
    <p:extLst>
      <p:ext uri="{BB962C8B-B14F-4D97-AF65-F5344CB8AC3E}">
        <p14:creationId xmlns:p14="http://schemas.microsoft.com/office/powerpoint/2010/main" val="2589471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0" descr="An illustration shows the structure of a typical neuron.">
            <a:extLst>
              <a:ext uri="{FF2B5EF4-FFF2-40B4-BE49-F238E27FC236}">
                <a16:creationId xmlns:a16="http://schemas.microsoft.com/office/drawing/2014/main" id="{ACCA4F3E-2ACB-9BB7-8943-760E545F47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" t="-446" r="-57" b="-967"/>
          <a:stretch/>
        </p:blipFill>
        <p:spPr>
          <a:xfrm>
            <a:off x="5876851" y="3865092"/>
            <a:ext cx="5372990" cy="22926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063DFD-DECC-C86A-4D28-A430D106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9" y="595258"/>
            <a:ext cx="11277600" cy="620357"/>
          </a:xfrm>
        </p:spPr>
        <p:txBody>
          <a:bodyPr>
            <a:noAutofit/>
          </a:bodyPr>
          <a:lstStyle/>
          <a:p>
            <a:r>
              <a:rPr lang="en-IN" sz="2800" dirty="0">
                <a:solidFill>
                  <a:schemeClr val="tx1"/>
                </a:solidFill>
              </a:rPr>
              <a:t>The Synapse and Neurotransmission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C22A7-6ABC-D5A1-3395-4A59715A5BA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5458" y="1333949"/>
            <a:ext cx="11153887" cy="1449444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endParaRPr lang="en-US" sz="6400" dirty="0">
              <a:solidFill>
                <a:srgbClr val="625D9C"/>
              </a:solidFill>
            </a:endParaRPr>
          </a:p>
          <a:p>
            <a:r>
              <a:rPr lang="en-IN" sz="6200" b="1" dirty="0">
                <a:solidFill>
                  <a:schemeClr val="tx1"/>
                </a:solidFill>
              </a:rPr>
              <a:t>Neurotransmission - </a:t>
            </a:r>
            <a:r>
              <a:rPr lang="en-US" sz="6200" dirty="0">
                <a:solidFill>
                  <a:srgbClr val="625D9C"/>
                </a:solidFill>
              </a:rPr>
              <a:t>transferring information from one neuron to another at a synapse</a:t>
            </a:r>
          </a:p>
          <a:p>
            <a:pPr lvl="1"/>
            <a:r>
              <a:rPr lang="en-US" sz="6200" dirty="0">
                <a:solidFill>
                  <a:schemeClr val="tx1"/>
                </a:solidFill>
              </a:rPr>
              <a:t>Occurs via an action potential causing the </a:t>
            </a:r>
            <a:r>
              <a:rPr lang="en-US" sz="6200" u="sng" dirty="0">
                <a:solidFill>
                  <a:schemeClr val="tx1"/>
                </a:solidFill>
              </a:rPr>
              <a:t>release</a:t>
            </a:r>
            <a:r>
              <a:rPr lang="en-US" sz="6200" dirty="0">
                <a:solidFill>
                  <a:schemeClr val="tx1"/>
                </a:solidFill>
              </a:rPr>
              <a:t> </a:t>
            </a:r>
            <a:r>
              <a:rPr lang="en-US" sz="6200" b="1" dirty="0">
                <a:solidFill>
                  <a:schemeClr val="tx1"/>
                </a:solidFill>
              </a:rPr>
              <a:t>neurotransmitter</a:t>
            </a:r>
            <a:r>
              <a:rPr lang="en-US" sz="6200" dirty="0">
                <a:solidFill>
                  <a:schemeClr val="tx1"/>
                </a:solidFill>
              </a:rPr>
              <a:t> into the synapse.</a:t>
            </a:r>
          </a:p>
          <a:p>
            <a:endParaRPr lang="en-US" sz="2000" dirty="0">
              <a:solidFill>
                <a:srgbClr val="625D9C"/>
              </a:solidFill>
            </a:endParaRPr>
          </a:p>
          <a:p>
            <a:endParaRPr lang="en-US" sz="2000" dirty="0"/>
          </a:p>
        </p:txBody>
      </p:sp>
      <p:pic>
        <p:nvPicPr>
          <p:cNvPr id="4" name="Picture Placeholder 10" descr="An illustration shows the structure of a typical neuron.">
            <a:extLst>
              <a:ext uri="{FF2B5EF4-FFF2-40B4-BE49-F238E27FC236}">
                <a16:creationId xmlns:a16="http://schemas.microsoft.com/office/drawing/2014/main" id="{77C56628-847F-F983-8F1F-45426E826E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" t="-446" r="-57" b="-967"/>
          <a:stretch/>
        </p:blipFill>
        <p:spPr>
          <a:xfrm>
            <a:off x="780082" y="3250113"/>
            <a:ext cx="5372990" cy="229261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0AE68A-7C5A-E6D2-7B56-9A4B92CB0D19}"/>
              </a:ext>
            </a:extLst>
          </p:cNvPr>
          <p:cNvCxnSpPr/>
          <p:nvPr/>
        </p:nvCxnSpPr>
        <p:spPr>
          <a:xfrm>
            <a:off x="1398107" y="6162970"/>
            <a:ext cx="8681291" cy="0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3CE37D1-6FFC-5FE4-CB82-15A6CFC3C839}"/>
              </a:ext>
            </a:extLst>
          </p:cNvPr>
          <p:cNvSpPr/>
          <p:nvPr/>
        </p:nvSpPr>
        <p:spPr>
          <a:xfrm>
            <a:off x="5733827" y="4218301"/>
            <a:ext cx="311971" cy="31197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D198D-4C7F-124D-5B9B-B67AEF8CAC7F}"/>
              </a:ext>
            </a:extLst>
          </p:cNvPr>
          <p:cNvSpPr txBox="1"/>
          <p:nvPr/>
        </p:nvSpPr>
        <p:spPr>
          <a:xfrm>
            <a:off x="5497158" y="3411476"/>
            <a:ext cx="91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Synapse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55DD23-4CB4-53E7-6BBF-F56604475F86}"/>
              </a:ext>
            </a:extLst>
          </p:cNvPr>
          <p:cNvCxnSpPr>
            <a:cxnSpLocks/>
          </p:cNvCxnSpPr>
          <p:nvPr/>
        </p:nvCxnSpPr>
        <p:spPr>
          <a:xfrm>
            <a:off x="5923185" y="3759292"/>
            <a:ext cx="15038" cy="362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47B1712-FDB3-4911-0498-5EACFF280975}"/>
              </a:ext>
            </a:extLst>
          </p:cNvPr>
          <p:cNvSpPr txBox="1"/>
          <p:nvPr/>
        </p:nvSpPr>
        <p:spPr>
          <a:xfrm>
            <a:off x="2216077" y="2873596"/>
            <a:ext cx="2103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</a:t>
            </a:r>
            <a:r>
              <a:rPr lang="en-US" dirty="0"/>
              <a:t>synaptic Neuron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A31F99-34BC-0003-C486-E30ACEB3E14B}"/>
              </a:ext>
            </a:extLst>
          </p:cNvPr>
          <p:cNvSpPr txBox="1"/>
          <p:nvPr/>
        </p:nvSpPr>
        <p:spPr>
          <a:xfrm>
            <a:off x="8607912" y="3789789"/>
            <a:ext cx="2188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Post</a:t>
            </a:r>
            <a:r>
              <a:rPr lang="en-US" dirty="0"/>
              <a:t>synaptic Neuron</a:t>
            </a:r>
          </a:p>
        </p:txBody>
      </p:sp>
      <p:pic>
        <p:nvPicPr>
          <p:cNvPr id="6" name="Picture 5" descr="A close-up of a plug&#10;&#10;Description automatically generated">
            <a:extLst>
              <a:ext uri="{FF2B5EF4-FFF2-40B4-BE49-F238E27FC236}">
                <a16:creationId xmlns:a16="http://schemas.microsoft.com/office/drawing/2014/main" id="{5A9D8B49-EDCE-486A-D3EC-05EFC682F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613" y="2660176"/>
            <a:ext cx="2217891" cy="106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946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DA569-0ECE-A1E2-6AC8-AEAAC225A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58" y="552226"/>
            <a:ext cx="11277600" cy="67861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is a neurotransmitter?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DDA13-1680-DD0B-E2E8-2F8788E02F2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31521" y="1459589"/>
            <a:ext cx="10811434" cy="4994999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Neurotransmitters</a:t>
            </a:r>
            <a:r>
              <a:rPr lang="en-US" sz="2000" dirty="0"/>
              <a:t> are endogenous chemicals that allow neurons to communicate with each other throughout the body. </a:t>
            </a:r>
          </a:p>
          <a:p>
            <a:r>
              <a:rPr lang="en-US" dirty="0"/>
              <a:t>Critical/major ones to know are: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1) Dopamine (DA)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2) Norepinephrine (NE)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3) Serotonin (5-HT)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4) Acetylcholine (</a:t>
            </a:r>
            <a:r>
              <a:rPr lang="en-US" dirty="0" err="1">
                <a:solidFill>
                  <a:schemeClr val="tx1"/>
                </a:solidFill>
              </a:rPr>
              <a:t>ACh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5) GABA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6) Glutamate (Glut)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7) Peptide hormones (incl. endogenous opioids)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8) Endocannabinoids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846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7A14C-2626-C0AA-4568-59BA89D12D2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3046" y="3151991"/>
            <a:ext cx="11101754" cy="3096410"/>
          </a:xfrm>
        </p:spPr>
        <p:txBody>
          <a:bodyPr/>
          <a:lstStyle/>
          <a:p>
            <a:r>
              <a:rPr lang="en-US" sz="2000" dirty="0"/>
              <a:t>Ultimately the action potential results in release of </a:t>
            </a:r>
            <a:r>
              <a:rPr lang="en-US" sz="2000" dirty="0">
                <a:solidFill>
                  <a:srgbClr val="FF0000"/>
                </a:solidFill>
              </a:rPr>
              <a:t>neurotransmitter</a:t>
            </a:r>
            <a:r>
              <a:rPr lang="en-US" sz="2000" dirty="0"/>
              <a:t> into the </a:t>
            </a:r>
            <a:r>
              <a:rPr lang="en-US" sz="2000" b="1" dirty="0">
                <a:solidFill>
                  <a:srgbClr val="FF0000"/>
                </a:solidFill>
              </a:rPr>
              <a:t>synapse</a:t>
            </a:r>
          </a:p>
          <a:p>
            <a:pPr lvl="1"/>
            <a:r>
              <a:rPr lang="en-US" sz="2000" b="1" dirty="0">
                <a:solidFill>
                  <a:srgbClr val="C00000"/>
                </a:solidFill>
              </a:rPr>
              <a:t>= a chemical signal</a:t>
            </a:r>
          </a:p>
          <a:p>
            <a:pPr lvl="1"/>
            <a:r>
              <a:rPr lang="en-US" sz="2000" dirty="0"/>
              <a:t>Think of the whole action potential process as one that converts an </a:t>
            </a:r>
          </a:p>
          <a:p>
            <a:pPr marL="324000" lvl="1" indent="0">
              <a:buNone/>
            </a:pPr>
            <a:r>
              <a:rPr lang="en-US" sz="2000" dirty="0"/>
              <a:t>		electrical signal (the action potential) into a chemical signal (neurotransmitter release)</a:t>
            </a:r>
          </a:p>
          <a:p>
            <a:endParaRPr lang="en-US" dirty="0"/>
          </a:p>
        </p:txBody>
      </p:sp>
      <p:pic>
        <p:nvPicPr>
          <p:cNvPr id="4" name="Picture 3" descr="A close-up of a plug&#10;&#10;Description automatically generated">
            <a:extLst>
              <a:ext uri="{FF2B5EF4-FFF2-40B4-BE49-F238E27FC236}">
                <a16:creationId xmlns:a16="http://schemas.microsoft.com/office/drawing/2014/main" id="{3E67C621-E363-1A4F-F821-EDE149400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14" y="1432192"/>
            <a:ext cx="3458877" cy="165820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40B821-F634-31E8-1A0C-6DD6387FC8D8}"/>
              </a:ext>
            </a:extLst>
          </p:cNvPr>
          <p:cNvGrpSpPr/>
          <p:nvPr/>
        </p:nvGrpSpPr>
        <p:grpSpPr>
          <a:xfrm>
            <a:off x="4982584" y="1118796"/>
            <a:ext cx="2117463" cy="1862865"/>
            <a:chOff x="4982584" y="1118796"/>
            <a:chExt cx="2117463" cy="186286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F8D5CCA-9F9B-F939-4900-05C1947BDEEE}"/>
                </a:ext>
              </a:extLst>
            </p:cNvPr>
            <p:cNvCxnSpPr>
              <a:cxnSpLocks/>
            </p:cNvCxnSpPr>
            <p:nvPr/>
          </p:nvCxnSpPr>
          <p:spPr>
            <a:xfrm>
              <a:off x="4991548" y="1118796"/>
              <a:ext cx="2108499" cy="1818042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96A4DEA-86D7-09D0-5DF9-A632DF6BE2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2584" y="1452282"/>
              <a:ext cx="2106706" cy="1529379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11" name="Picture 10" descr="A chemical formula of a molecule&#10;&#10;Description automatically generated with medium confidence">
            <a:extLst>
              <a:ext uri="{FF2B5EF4-FFF2-40B4-BE49-F238E27FC236}">
                <a16:creationId xmlns:a16="http://schemas.microsoft.com/office/drawing/2014/main" id="{B6B352BD-D2DF-159D-B26D-68AC20ACAD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26"/>
          <a:stretch/>
        </p:blipFill>
        <p:spPr>
          <a:xfrm>
            <a:off x="1165610" y="1104482"/>
            <a:ext cx="2110154" cy="2172119"/>
          </a:xfrm>
          <a:prstGeom prst="rect">
            <a:avLst/>
          </a:prstGeom>
        </p:spPr>
      </p:pic>
      <p:pic>
        <p:nvPicPr>
          <p:cNvPr id="12" name="Picture 11" descr="A chemical formula of a molecule&#10;&#10;Description automatically generated with medium confidence">
            <a:extLst>
              <a:ext uri="{FF2B5EF4-FFF2-40B4-BE49-F238E27FC236}">
                <a16:creationId xmlns:a16="http://schemas.microsoft.com/office/drawing/2014/main" id="{D5524CF0-2670-22CA-9C04-9F0096B3A2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6"/>
          <a:stretch/>
        </p:blipFill>
        <p:spPr>
          <a:xfrm>
            <a:off x="9073661" y="1216688"/>
            <a:ext cx="2074984" cy="217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11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synapse&#10;&#10;Description automatically generated">
            <a:extLst>
              <a:ext uri="{FF2B5EF4-FFF2-40B4-BE49-F238E27FC236}">
                <a16:creationId xmlns:a16="http://schemas.microsoft.com/office/drawing/2014/main" id="{578079C4-F208-A0E2-97DD-682AF1C4BFD8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794" y="1155165"/>
            <a:ext cx="6223165" cy="497205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431817-28FB-C667-FEF1-03FDEDD9804C}"/>
              </a:ext>
            </a:extLst>
          </p:cNvPr>
          <p:cNvSpPr txBox="1"/>
          <p:nvPr/>
        </p:nvSpPr>
        <p:spPr>
          <a:xfrm>
            <a:off x="2269866" y="4012602"/>
            <a:ext cx="1065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 potential!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E3CE44-34BF-6845-4D10-84DC922D42C1}"/>
              </a:ext>
            </a:extLst>
          </p:cNvPr>
          <p:cNvSpPr txBox="1"/>
          <p:nvPr/>
        </p:nvSpPr>
        <p:spPr>
          <a:xfrm>
            <a:off x="9199582" y="3853030"/>
            <a:ext cx="1289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…Action potential?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888BCE-8A85-AB92-6955-F63B31496451}"/>
              </a:ext>
            </a:extLst>
          </p:cNvPr>
          <p:cNvSpPr txBox="1"/>
          <p:nvPr/>
        </p:nvSpPr>
        <p:spPr>
          <a:xfrm>
            <a:off x="10018957" y="5877261"/>
            <a:ext cx="1979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…maybe…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F6C135-C291-C7B1-2149-45C9A2CA83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21" t="49763" r="69011" b="31448"/>
          <a:stretch/>
        </p:blipFill>
        <p:spPr>
          <a:xfrm>
            <a:off x="351692" y="1095271"/>
            <a:ext cx="1328917" cy="160773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008782-618C-690C-77D3-32B8A73D1539}"/>
              </a:ext>
            </a:extLst>
          </p:cNvPr>
          <p:cNvCxnSpPr>
            <a:cxnSpLocks/>
          </p:cNvCxnSpPr>
          <p:nvPr/>
        </p:nvCxnSpPr>
        <p:spPr>
          <a:xfrm>
            <a:off x="1065125" y="1808703"/>
            <a:ext cx="2411605" cy="9545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B21559-7B84-7AFC-0A09-7FE13162DB8C}"/>
              </a:ext>
            </a:extLst>
          </p:cNvPr>
          <p:cNvCxnSpPr>
            <a:cxnSpLocks/>
          </p:cNvCxnSpPr>
          <p:nvPr/>
        </p:nvCxnSpPr>
        <p:spPr>
          <a:xfrm>
            <a:off x="944545" y="1949380"/>
            <a:ext cx="1969477" cy="2029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6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76529-2715-2300-C12D-31406B4A1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Psychoactive drugs alter brain chemistry and signaling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B48C4-07F0-29D3-E392-B6FD2511C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723" y="2600045"/>
            <a:ext cx="9994681" cy="3467268"/>
          </a:xfrm>
        </p:spPr>
        <p:txBody>
          <a:bodyPr>
            <a:normAutofit/>
          </a:bodyPr>
          <a:lstStyle/>
          <a:p>
            <a:r>
              <a:rPr lang="en-IN" sz="2800" dirty="0"/>
              <a:t>Acute: hijack the normal brain circuitry to “activate” or “inhibit” brain cells</a:t>
            </a:r>
          </a:p>
          <a:p>
            <a:r>
              <a:rPr lang="en-IN" sz="2800" dirty="0"/>
              <a:t>Chronic: influence homeostasis</a:t>
            </a:r>
            <a:endParaRPr lang="en-IN" sz="2400" dirty="0"/>
          </a:p>
          <a:p>
            <a:pPr lvl="3"/>
            <a:endParaRPr lang="en-IN" sz="1800" dirty="0"/>
          </a:p>
          <a:p>
            <a:pPr lvl="1"/>
            <a:r>
              <a:rPr lang="en-IN" sz="2200" dirty="0"/>
              <a:t>Both effects can ultimately change behaviour… but how does this happen?</a:t>
            </a:r>
          </a:p>
          <a:p>
            <a:pPr lvl="2"/>
            <a:endParaRPr lang="en-IN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9852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DB9F5-AC2A-4467-A7D8-215F1412B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Excitatory vs. inhibitory neural signaling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E1C42-A763-4338-AECD-562C727EA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482" y="2431956"/>
            <a:ext cx="11029615" cy="3678303"/>
          </a:xfrm>
        </p:spPr>
        <p:txBody>
          <a:bodyPr>
            <a:normAutofit/>
          </a:bodyPr>
          <a:lstStyle/>
          <a:p>
            <a:r>
              <a:rPr lang="en-US" sz="2000" dirty="0"/>
              <a:t>When neurotransmitter is released by one neuron, that neurotransmitter can make the </a:t>
            </a:r>
            <a:r>
              <a:rPr lang="en-US" sz="2000" i="1" dirty="0"/>
              <a:t>next</a:t>
            </a:r>
            <a:r>
              <a:rPr lang="en-US" sz="2000" dirty="0"/>
              <a:t> neuron either </a:t>
            </a:r>
            <a:r>
              <a:rPr lang="en-US" sz="2000" u="sng" dirty="0"/>
              <a:t>more</a:t>
            </a:r>
            <a:r>
              <a:rPr lang="en-US" sz="2000" dirty="0"/>
              <a:t> or </a:t>
            </a:r>
            <a:r>
              <a:rPr lang="en-US" sz="2000" u="sng" dirty="0"/>
              <a:t>less</a:t>
            </a:r>
            <a:r>
              <a:rPr lang="en-US" sz="2000" dirty="0"/>
              <a:t> likely to have an action potential.</a:t>
            </a:r>
          </a:p>
          <a:p>
            <a:pPr lvl="1"/>
            <a:r>
              <a:rPr lang="en-US" sz="1800" u="sng" dirty="0"/>
              <a:t>Excitatory postsynaptic potential (EPSP)</a:t>
            </a:r>
            <a:r>
              <a:rPr lang="en-US" sz="1800" dirty="0"/>
              <a:t>: neurotransmitter causes next neuron to </a:t>
            </a:r>
            <a:r>
              <a:rPr lang="en-US" sz="1800" b="1" dirty="0"/>
              <a:t>be more likely </a:t>
            </a:r>
            <a:r>
              <a:rPr lang="en-US" sz="1800" dirty="0"/>
              <a:t>to fire</a:t>
            </a:r>
          </a:p>
          <a:p>
            <a:pPr lvl="2"/>
            <a:r>
              <a:rPr lang="en-US" sz="1600" dirty="0"/>
              <a:t>Also known as a </a:t>
            </a:r>
            <a:r>
              <a:rPr lang="en-US" sz="1600" b="1" dirty="0"/>
              <a:t>depolarization</a:t>
            </a:r>
          </a:p>
          <a:p>
            <a:pPr lvl="1"/>
            <a:r>
              <a:rPr lang="en-US" sz="1800" u="sng" dirty="0"/>
              <a:t>Inhibitory postsynaptic potential (IPSP)</a:t>
            </a:r>
            <a:r>
              <a:rPr lang="en-US" sz="1800" dirty="0"/>
              <a:t>: neurotransmitter causes the next neuron to be </a:t>
            </a:r>
            <a:r>
              <a:rPr lang="en-US" sz="1800" b="1" dirty="0"/>
              <a:t>less likely</a:t>
            </a:r>
            <a:r>
              <a:rPr lang="en-US" sz="1800" dirty="0"/>
              <a:t> to fire</a:t>
            </a:r>
          </a:p>
          <a:p>
            <a:pPr lvl="2"/>
            <a:r>
              <a:rPr lang="en-US" sz="1600" dirty="0"/>
              <a:t>Also known as a </a:t>
            </a:r>
            <a:r>
              <a:rPr lang="en-US" sz="1600" b="1" dirty="0"/>
              <a:t>hyperpolarization</a:t>
            </a:r>
          </a:p>
          <a:p>
            <a:pPr lvl="2"/>
            <a:endParaRPr lang="en-US" sz="1600" b="1" dirty="0"/>
          </a:p>
          <a:p>
            <a:r>
              <a:rPr lang="en-US" b="1" dirty="0"/>
              <a:t>When a neurotransmitter binds its receptor, this ends the process                                                       of the chemical signal. </a:t>
            </a:r>
          </a:p>
        </p:txBody>
      </p:sp>
      <p:pic>
        <p:nvPicPr>
          <p:cNvPr id="4" name="Content Placeholder 4" descr="A diagram of a synapse&#10;&#10;Description automatically generated">
            <a:extLst>
              <a:ext uri="{FF2B5EF4-FFF2-40B4-BE49-F238E27FC236}">
                <a16:creationId xmlns:a16="http://schemas.microsoft.com/office/drawing/2014/main" id="{4CFB4D62-F758-3CCF-9B09-6AEBD99CAA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3" t="18887" r="5549" b="4645"/>
          <a:stretch/>
        </p:blipFill>
        <p:spPr>
          <a:xfrm>
            <a:off x="8715877" y="4567009"/>
            <a:ext cx="3060394" cy="213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46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11E6B-F7A7-4AB8-95E4-6BF68FD0CC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8896" y="1536657"/>
            <a:ext cx="7295507" cy="370332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dirty="0">
                <a:solidFill>
                  <a:schemeClr val="accent1">
                    <a:lumMod val="50000"/>
                  </a:schemeClr>
                </a:solidFill>
              </a:rPr>
              <a:t>Neurotransmission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5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80093-B671-73BB-2347-9E69A8BAB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CC8B637-C0AA-6A9C-EFB1-2CF7F7ED0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58" y="616774"/>
            <a:ext cx="11277600" cy="67861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Chemical Theories of Behavior historically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D11DD52-DEC0-AD9C-F3ED-8509123AFAD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50718" y="1536484"/>
            <a:ext cx="11184082" cy="3949916"/>
          </a:xfrm>
        </p:spPr>
        <p:txBody>
          <a:bodyPr>
            <a:normAutofit/>
          </a:bodyPr>
          <a:lstStyle/>
          <a:p>
            <a:r>
              <a:rPr lang="en-US" sz="2000" dirty="0"/>
              <a:t>Many attempts have been made to explain </a:t>
            </a:r>
            <a:r>
              <a:rPr lang="en-US" sz="2000" u="sng" dirty="0"/>
              <a:t>normal</a:t>
            </a:r>
            <a:r>
              <a:rPr lang="en-US" sz="2000" dirty="0"/>
              <a:t> variations in behavior in terms of changes in brain and body chemistries.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324000" lvl="1" indent="0">
              <a:buNone/>
            </a:pPr>
            <a:r>
              <a:rPr lang="en-US" dirty="0"/>
              <a:t>                                                               Historical precedents included… </a:t>
            </a:r>
          </a:p>
        </p:txBody>
      </p:sp>
    </p:spTree>
    <p:extLst>
      <p:ext uri="{BB962C8B-B14F-4D97-AF65-F5344CB8AC3E}">
        <p14:creationId xmlns:p14="http://schemas.microsoft.com/office/powerpoint/2010/main" val="15653659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2D915-1760-3854-DB2D-69FC93748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400DBC9-517F-1D08-6ACD-53146D498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58" y="616774"/>
            <a:ext cx="11277600" cy="67861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Chemical Theories of Behavior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62BFF96-99D3-8354-1E1C-1FF4A0DCF42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50718" y="1641764"/>
            <a:ext cx="11184082" cy="18703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324000" lvl="1" indent="0">
              <a:buNone/>
            </a:pPr>
            <a:r>
              <a:rPr lang="en-US" sz="1800" dirty="0"/>
              <a:t>Chinese philosophy of </a:t>
            </a:r>
            <a:r>
              <a:rPr lang="en-US" altLang="zh-CN" sz="1800" i="1" dirty="0"/>
              <a:t>yin</a:t>
            </a:r>
            <a:r>
              <a:rPr lang="en-US" sz="1800" dirty="0"/>
              <a:t> and </a:t>
            </a:r>
            <a:r>
              <a:rPr lang="en-US" altLang="zh-CN" sz="1800" i="1" dirty="0"/>
              <a:t>yang</a:t>
            </a:r>
            <a:r>
              <a:rPr lang="en-US" sz="1800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48455A-4209-C5AE-D737-FFA55F0779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14" t="34245" r="214" b="5604"/>
          <a:stretch/>
        </p:blipFill>
        <p:spPr>
          <a:xfrm>
            <a:off x="6414778" y="1641764"/>
            <a:ext cx="4848844" cy="412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324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4C84C-D38B-4C48-ACBF-17718A1BF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BFE4EF7-1B7E-ADD6-C996-65B1CDFE7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58" y="616774"/>
            <a:ext cx="11277600" cy="67861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Chemical Theories of Behavior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01EA01D-570A-DC3F-8A25-35157616F6D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6810" y="1506683"/>
            <a:ext cx="4769427" cy="1870363"/>
          </a:xfrm>
        </p:spPr>
        <p:txBody>
          <a:bodyPr>
            <a:normAutofit/>
          </a:bodyPr>
          <a:lstStyle/>
          <a:p>
            <a:pPr marL="324000" lvl="1" indent="0">
              <a:buNone/>
            </a:pPr>
            <a:r>
              <a:rPr lang="en-US" sz="2000" dirty="0"/>
              <a:t>Greek physician Hippocrates and the four humors: blood, phlegm, yellow bile, and black bile.</a:t>
            </a:r>
          </a:p>
        </p:txBody>
      </p:sp>
      <p:pic>
        <p:nvPicPr>
          <p:cNvPr id="3" name="Picture 2" descr="A circular chart with different colors and text&#10;&#10;Description automatically generated">
            <a:extLst>
              <a:ext uri="{FF2B5EF4-FFF2-40B4-BE49-F238E27FC236}">
                <a16:creationId xmlns:a16="http://schemas.microsoft.com/office/drawing/2014/main" id="{0E5BE4AF-EED3-0577-3A06-33A6D0203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644" y="-1"/>
            <a:ext cx="7346373" cy="7346373"/>
          </a:xfrm>
          <a:prstGeom prst="rect">
            <a:avLst/>
          </a:prstGeom>
        </p:spPr>
      </p:pic>
      <p:pic>
        <p:nvPicPr>
          <p:cNvPr id="5" name="Picture 4" descr="A close-up of a bust of a person&#10;&#10;Description automatically generated">
            <a:extLst>
              <a:ext uri="{FF2B5EF4-FFF2-40B4-BE49-F238E27FC236}">
                <a16:creationId xmlns:a16="http://schemas.microsoft.com/office/drawing/2014/main" id="{9E0730E1-EDC9-A32D-96BF-693B0A2580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51"/>
          <a:stretch/>
        </p:blipFill>
        <p:spPr>
          <a:xfrm>
            <a:off x="2773819" y="2983577"/>
            <a:ext cx="2862072" cy="387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15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B86DC-AD3A-D638-B649-180F0C841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D19AA-9456-E70A-83F5-6B659320C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58" y="552226"/>
            <a:ext cx="11277600" cy="67861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Chemical Theories of Behavior – Modern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42039-9904-529A-EEB7-F40951C4752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31521" y="1745673"/>
            <a:ext cx="10811434" cy="4708915"/>
          </a:xfrm>
        </p:spPr>
        <p:txBody>
          <a:bodyPr>
            <a:normAutofit/>
          </a:bodyPr>
          <a:lstStyle/>
          <a:p>
            <a:pPr marL="346075" lvl="2" indent="0" algn="ctr">
              <a:buNone/>
            </a:pPr>
            <a:r>
              <a:rPr lang="en-US" sz="2400" b="1" dirty="0">
                <a:solidFill>
                  <a:srgbClr val="C00000"/>
                </a:solidFill>
              </a:rPr>
              <a:t>Neuropharmacology</a:t>
            </a:r>
          </a:p>
          <a:p>
            <a:pPr lvl="2"/>
            <a:endParaRPr lang="en-US" sz="2000" dirty="0">
              <a:solidFill>
                <a:srgbClr val="C00000"/>
              </a:solidFill>
            </a:endParaRPr>
          </a:p>
          <a:p>
            <a:pPr lvl="2"/>
            <a:r>
              <a:rPr lang="en-US" sz="2400" dirty="0">
                <a:solidFill>
                  <a:srgbClr val="C00000"/>
                </a:solidFill>
              </a:rPr>
              <a:t>What is pharmacology? </a:t>
            </a:r>
          </a:p>
          <a:p>
            <a:pPr lvl="3"/>
            <a:r>
              <a:rPr lang="en-US" sz="1800" dirty="0">
                <a:solidFill>
                  <a:schemeClr val="tx1"/>
                </a:solidFill>
              </a:rPr>
              <a:t>“The science of drugs”</a:t>
            </a:r>
          </a:p>
          <a:p>
            <a:pPr lvl="3"/>
            <a:r>
              <a:rPr lang="en-US" sz="1800" dirty="0">
                <a:solidFill>
                  <a:schemeClr val="tx1"/>
                </a:solidFill>
              </a:rPr>
              <a:t>Greek words </a:t>
            </a:r>
          </a:p>
          <a:p>
            <a:pPr lvl="4"/>
            <a:r>
              <a:rPr lang="en-US" sz="1800" i="1" dirty="0">
                <a:solidFill>
                  <a:schemeClr val="tx1"/>
                </a:solidFill>
              </a:rPr>
              <a:t>pharmakos</a:t>
            </a:r>
            <a:r>
              <a:rPr lang="en-US" sz="1800" dirty="0">
                <a:solidFill>
                  <a:schemeClr val="tx1"/>
                </a:solidFill>
              </a:rPr>
              <a:t>, refers to a poisoner, a magician, or a sorcerer</a:t>
            </a:r>
          </a:p>
          <a:p>
            <a:pPr lvl="5"/>
            <a:r>
              <a:rPr lang="en-US" sz="1800" dirty="0">
                <a:solidFill>
                  <a:schemeClr val="tx1"/>
                </a:solidFill>
              </a:rPr>
              <a:t>Evolved to later mean “a magical substance”</a:t>
            </a:r>
          </a:p>
          <a:p>
            <a:pPr lvl="4"/>
            <a:r>
              <a:rPr lang="en-US" sz="1800" i="1" dirty="0">
                <a:solidFill>
                  <a:schemeClr val="tx1"/>
                </a:solidFill>
              </a:rPr>
              <a:t>logos</a:t>
            </a:r>
            <a:r>
              <a:rPr lang="en-US" sz="1800" dirty="0">
                <a:solidFill>
                  <a:schemeClr val="tx1"/>
                </a:solidFill>
              </a:rPr>
              <a:t>, ‘to study’ </a:t>
            </a:r>
          </a:p>
          <a:p>
            <a:pPr lvl="2"/>
            <a:r>
              <a:rPr lang="en-US" sz="2400" dirty="0">
                <a:solidFill>
                  <a:srgbClr val="C00000"/>
                </a:solidFill>
              </a:rPr>
              <a:t>Why neuropharmacology?</a:t>
            </a:r>
            <a:endParaRPr lang="en-US" sz="2000" dirty="0">
              <a:solidFill>
                <a:schemeClr val="tx1"/>
              </a:solidFill>
            </a:endParaRPr>
          </a:p>
          <a:p>
            <a:pPr lvl="2"/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46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9F08C-4104-4284-74F7-B0F1995DA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50BC6-4D00-2AD9-E304-5BCFBCFFAC8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61109" y="2565666"/>
            <a:ext cx="6011813" cy="2904785"/>
          </a:xfrm>
        </p:spPr>
        <p:txBody>
          <a:bodyPr>
            <a:normAutofit/>
          </a:bodyPr>
          <a:lstStyle/>
          <a:p>
            <a:pPr marL="324000" lvl="1" indent="0" algn="ctr">
              <a:buNone/>
            </a:pPr>
            <a:r>
              <a:rPr lang="en-US" sz="2000" b="1" dirty="0">
                <a:solidFill>
                  <a:schemeClr val="tx1"/>
                </a:solidFill>
              </a:rPr>
              <a:t>The major theory guiding the clinical treatment of neuropsychological disorders hinges upon the fact that disruptions or dysregulation of neural activity in the </a:t>
            </a:r>
            <a:r>
              <a:rPr lang="en-US" sz="2000" b="1" dirty="0">
                <a:solidFill>
                  <a:srgbClr val="C00000"/>
                </a:solidFill>
              </a:rPr>
              <a:t>monoamine</a:t>
            </a:r>
            <a:r>
              <a:rPr lang="en-US" sz="2000" b="1" dirty="0">
                <a:solidFill>
                  <a:schemeClr val="tx1"/>
                </a:solidFill>
              </a:rPr>
              <a:t> neurotransmitters can alter mood and behavior.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15B0886C-FFC2-A4E2-6EBF-CE317A2C4C0C}"/>
              </a:ext>
            </a:extLst>
          </p:cNvPr>
          <p:cNvSpPr txBox="1">
            <a:spLocks/>
          </p:cNvSpPr>
          <p:nvPr/>
        </p:nvSpPr>
        <p:spPr>
          <a:xfrm>
            <a:off x="467958" y="616774"/>
            <a:ext cx="11277600" cy="678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>
                <a:solidFill>
                  <a:schemeClr val="tx1"/>
                </a:solidFill>
              </a:rPr>
              <a:t>Chemical Theories of Behavior</a:t>
            </a:r>
            <a:endParaRPr lang="en-IN" sz="1000" dirty="0">
              <a:solidFill>
                <a:schemeClr val="tx1"/>
              </a:solidFill>
            </a:endParaRPr>
          </a:p>
        </p:txBody>
      </p:sp>
      <p:pic>
        <p:nvPicPr>
          <p:cNvPr id="6" name="Picture 5" descr="A diagram of different mood&#10;&#10;Description automatically generated">
            <a:extLst>
              <a:ext uri="{FF2B5EF4-FFF2-40B4-BE49-F238E27FC236}">
                <a16:creationId xmlns:a16="http://schemas.microsoft.com/office/drawing/2014/main" id="{A087A973-4021-599A-C187-6765E1396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543" y="1421431"/>
            <a:ext cx="4574205" cy="385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288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CE7FC-9534-47B2-4522-2103F559E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1254F-A4ED-0B7C-E093-AB7DEC2C3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58" y="552226"/>
            <a:ext cx="11277600" cy="67861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Chemical Theories of Behavior – Modern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7EE87-8D9A-BF1D-8014-29936BFE8C1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31521" y="1745673"/>
            <a:ext cx="10811434" cy="4708915"/>
          </a:xfrm>
        </p:spPr>
        <p:txBody>
          <a:bodyPr>
            <a:normAutofit/>
          </a:bodyPr>
          <a:lstStyle/>
          <a:p>
            <a:pPr lvl="2"/>
            <a:r>
              <a:rPr lang="en-US" dirty="0">
                <a:solidFill>
                  <a:srgbClr val="C00000"/>
                </a:solidFill>
              </a:rPr>
              <a:t>1) Dopamine (DA)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2) Norepinephrine (NE)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3) Serotonin (5-HT)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4) Glutamate (Glut)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5) GABA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6) Acetylcholine (</a:t>
            </a:r>
            <a:r>
              <a:rPr lang="en-US" dirty="0" err="1">
                <a:solidFill>
                  <a:schemeClr val="tx1"/>
                </a:solidFill>
              </a:rPr>
              <a:t>ACh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7) Peptide hormones (incl. endogenous opioids)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8) Endocannabinoids</a:t>
            </a:r>
          </a:p>
          <a:p>
            <a:pPr lvl="2"/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6" name="Picture 5" descr="A chemical formula of a molecule&#10;&#10;Description automatically generated with medium confidence">
            <a:extLst>
              <a:ext uri="{FF2B5EF4-FFF2-40B4-BE49-F238E27FC236}">
                <a16:creationId xmlns:a16="http://schemas.microsoft.com/office/drawing/2014/main" id="{BE896CCF-2BA9-8661-D66A-D577E06670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383" y="2024928"/>
            <a:ext cx="4069375" cy="18924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CB2183-CB23-1880-2167-8ACB6A81D0D9}"/>
              </a:ext>
            </a:extLst>
          </p:cNvPr>
          <p:cNvSpPr txBox="1"/>
          <p:nvPr/>
        </p:nvSpPr>
        <p:spPr>
          <a:xfrm>
            <a:off x="7815353" y="1517751"/>
            <a:ext cx="1854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“monoamines”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F719E-53FA-9AB8-ABD2-1E5926F05386}"/>
              </a:ext>
            </a:extLst>
          </p:cNvPr>
          <p:cNvSpPr txBox="1"/>
          <p:nvPr/>
        </p:nvSpPr>
        <p:spPr>
          <a:xfrm>
            <a:off x="10079183" y="2745570"/>
            <a:ext cx="1963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“catecholamines”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B800E1-D340-FA05-9634-5D128CBED274}"/>
              </a:ext>
            </a:extLst>
          </p:cNvPr>
          <p:cNvSpPr/>
          <p:nvPr/>
        </p:nvSpPr>
        <p:spPr>
          <a:xfrm>
            <a:off x="6016336" y="1527464"/>
            <a:ext cx="5860473" cy="26289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143281-A91C-8C2F-3CFE-29BD10BA11D0}"/>
              </a:ext>
            </a:extLst>
          </p:cNvPr>
          <p:cNvSpPr/>
          <p:nvPr/>
        </p:nvSpPr>
        <p:spPr>
          <a:xfrm>
            <a:off x="7949046" y="1932709"/>
            <a:ext cx="3927763" cy="202622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1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1"/>
      <p:bldP spid="5" grpId="0"/>
      <p:bldP spid="7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26961B2-7A60-4F22-A332-FB2B8A4A9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58" y="616773"/>
            <a:ext cx="11277600" cy="67861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Generation of Neurotransmitters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28BDE87-506E-4D58-840E-74244B4FD7F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48826" y="1508356"/>
            <a:ext cx="9455048" cy="100624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Neurotransmitter precursors are found circulating in the blood supply and in the brain.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certain selected </a:t>
            </a:r>
            <a:r>
              <a:rPr lang="en-US" dirty="0"/>
              <a:t>precursors are taken up by neurons, then stored in </a:t>
            </a:r>
            <a:r>
              <a:rPr lang="en-US" b="1" dirty="0"/>
              <a:t>synaptic vesicles</a:t>
            </a:r>
            <a:r>
              <a:rPr lang="en-US" dirty="0"/>
              <a:t>. </a:t>
            </a:r>
          </a:p>
        </p:txBody>
      </p:sp>
      <p:pic>
        <p:nvPicPr>
          <p:cNvPr id="2" name="Picture Placeholder 6" descr="An illustration shows the synthesis of neurotransmitters.">
            <a:extLst>
              <a:ext uri="{FF2B5EF4-FFF2-40B4-BE49-F238E27FC236}">
                <a16:creationId xmlns:a16="http://schemas.microsoft.com/office/drawing/2014/main" id="{AE869404-7DD4-B6BF-0E36-EEE0265F70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" t="-1118" r="-64" b="-1118"/>
          <a:stretch/>
        </p:blipFill>
        <p:spPr>
          <a:xfrm>
            <a:off x="2836718" y="2490837"/>
            <a:ext cx="6289556" cy="41251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6914E0-5E28-41C2-A454-503BEEB91691}"/>
              </a:ext>
            </a:extLst>
          </p:cNvPr>
          <p:cNvSpPr txBox="1"/>
          <p:nvPr/>
        </p:nvSpPr>
        <p:spPr>
          <a:xfrm>
            <a:off x="8982262" y="5825728"/>
            <a:ext cx="26531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solidFill>
                  <a:schemeClr val="tx1"/>
                </a:solidFill>
              </a:rPr>
              <a:t>Catecholamine synthesis of the neurotransmitters Dopamine and Norepinephrine 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40613612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6911A70-4B51-420B-AC6D-A0EC298B9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230" y="627531"/>
            <a:ext cx="11277600" cy="67861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Life Cycle of a Neurotransmitter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8BACF84-2FE2-44BD-8D10-4D5CEB7618E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3386" y="1317943"/>
            <a:ext cx="6357769" cy="4552397"/>
          </a:xfrm>
        </p:spPr>
        <p:txBody>
          <a:bodyPr>
            <a:normAutofit/>
          </a:bodyPr>
          <a:lstStyle/>
          <a:p>
            <a:r>
              <a:rPr lang="en-US" sz="2000" dirty="0"/>
              <a:t>Step 1: Uptake/</a:t>
            </a:r>
            <a:r>
              <a:rPr lang="en-US" sz="2000" b="1" dirty="0">
                <a:solidFill>
                  <a:srgbClr val="E21A23"/>
                </a:solidFill>
              </a:rPr>
              <a:t>Synthesis</a:t>
            </a:r>
            <a:r>
              <a:rPr lang="en-US" sz="2000" dirty="0"/>
              <a:t>.</a:t>
            </a:r>
          </a:p>
          <a:p>
            <a:pPr marL="666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Precursors are synthesized into neurotransmitters through the actions of </a:t>
            </a:r>
            <a:r>
              <a:rPr lang="en-US" sz="1800" b="1" dirty="0">
                <a:solidFill>
                  <a:srgbClr val="E21A23"/>
                </a:solidFill>
              </a:rPr>
              <a:t>enzymes</a:t>
            </a:r>
            <a:r>
              <a:rPr lang="en-US" sz="1800" dirty="0"/>
              <a:t>.</a:t>
            </a:r>
          </a:p>
          <a:p>
            <a:endParaRPr lang="en-US" sz="2000" dirty="0"/>
          </a:p>
          <a:p>
            <a:r>
              <a:rPr lang="en-US" sz="2000" dirty="0"/>
              <a:t>Step 2: </a:t>
            </a:r>
            <a:r>
              <a:rPr lang="en-US" sz="2000" b="1" dirty="0">
                <a:solidFill>
                  <a:srgbClr val="625D9C"/>
                </a:solidFill>
              </a:rPr>
              <a:t>Storage</a:t>
            </a:r>
            <a:r>
              <a:rPr lang="en-US" sz="2000" dirty="0"/>
              <a:t>.</a:t>
            </a:r>
          </a:p>
          <a:p>
            <a:pPr marL="666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Neurotransmitters are stored in synaptic vesicles near the terminal from which they will be released.</a:t>
            </a:r>
          </a:p>
          <a:p>
            <a:pPr marL="666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For monoamines, done via the “vesicular monoamine transporter” or “</a:t>
            </a:r>
            <a:r>
              <a:rPr lang="en-US" sz="1800" b="1" dirty="0"/>
              <a:t>VMAT</a:t>
            </a:r>
            <a:r>
              <a:rPr lang="en-US" sz="1800" dirty="0"/>
              <a:t>” enzyme</a:t>
            </a:r>
          </a:p>
        </p:txBody>
      </p:sp>
      <p:pic>
        <p:nvPicPr>
          <p:cNvPr id="15" name="Picture Placeholder 14" descr="An illustration shows the action of a synthetic enzyme.">
            <a:extLst>
              <a:ext uri="{FF2B5EF4-FFF2-40B4-BE49-F238E27FC236}">
                <a16:creationId xmlns:a16="http://schemas.microsoft.com/office/drawing/2014/main" id="{D0118EA3-A98A-47C0-9B05-4336B5DFCA6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78" b="-177"/>
          <a:stretch/>
        </p:blipFill>
        <p:spPr>
          <a:xfrm>
            <a:off x="8084327" y="567540"/>
            <a:ext cx="3017565" cy="6025346"/>
          </a:xfrm>
        </p:spPr>
      </p:pic>
    </p:spTree>
    <p:extLst>
      <p:ext uri="{BB962C8B-B14F-4D97-AF65-F5344CB8AC3E}">
        <p14:creationId xmlns:p14="http://schemas.microsoft.com/office/powerpoint/2010/main" val="3705259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E2600-EE2E-0D6D-B46C-BBC7E273B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My Documents\planes of section.tif">
            <a:extLst>
              <a:ext uri="{FF2B5EF4-FFF2-40B4-BE49-F238E27FC236}">
                <a16:creationId xmlns:a16="http://schemas.microsoft.com/office/drawing/2014/main" id="{30AD4703-870B-E3FC-4FFB-861EA6F6B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541" y="163831"/>
            <a:ext cx="6480809" cy="6610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5" name="Rectangle 3">
            <a:extLst>
              <a:ext uri="{FF2B5EF4-FFF2-40B4-BE49-F238E27FC236}">
                <a16:creationId xmlns:a16="http://schemas.microsoft.com/office/drawing/2014/main" id="{3DD6C11F-B98F-3507-12DE-4654E17DBD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8899" y="3557600"/>
            <a:ext cx="4048777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charset="0"/>
              </a:rPr>
              <a:t>Common planes of brain sections:</a:t>
            </a:r>
            <a:br>
              <a:rPr 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charset="0"/>
              </a:rPr>
            </a:b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charset="0"/>
              </a:rPr>
              <a:t>A) horizontal </a:t>
            </a:r>
            <a:b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charset="0"/>
              </a:rPr>
            </a:b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charset="0"/>
              </a:rPr>
              <a:t>B) coronal</a:t>
            </a:r>
            <a:b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charset="0"/>
              </a:rPr>
            </a:b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charset="0"/>
              </a:rPr>
              <a:t>C) sagittal</a:t>
            </a:r>
            <a:endParaRPr lang="en-US" sz="220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9204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FB47AB9-1797-4502-8122-CBD7816FB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616772"/>
            <a:ext cx="11277600" cy="67861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Life Cycle of a Neurotransmitter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6756240-9B58-4A07-87DE-AD23B201C6E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005" y="1306513"/>
            <a:ext cx="5664775" cy="3079957"/>
          </a:xfrm>
        </p:spPr>
        <p:txBody>
          <a:bodyPr>
            <a:noAutofit/>
          </a:bodyPr>
          <a:lstStyle/>
          <a:p>
            <a:r>
              <a:rPr lang="en-US" sz="2000" dirty="0"/>
              <a:t>Step 3: </a:t>
            </a:r>
            <a:r>
              <a:rPr lang="en-US" sz="2000" b="1" dirty="0">
                <a:solidFill>
                  <a:srgbClr val="625D9C"/>
                </a:solidFill>
              </a:rPr>
              <a:t>Release</a:t>
            </a:r>
            <a:r>
              <a:rPr lang="en-US" sz="2000" dirty="0"/>
              <a:t>.</a:t>
            </a:r>
          </a:p>
          <a:p>
            <a:pPr marL="666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When the action potential arrives, neurotransmitters are released into the </a:t>
            </a:r>
            <a:r>
              <a:rPr lang="en-US" sz="1800" b="1" dirty="0">
                <a:solidFill>
                  <a:srgbClr val="E21A23"/>
                </a:solidFill>
              </a:rPr>
              <a:t>synapse</a:t>
            </a:r>
            <a:r>
              <a:rPr lang="en-US" sz="1800" dirty="0"/>
              <a:t>.</a:t>
            </a:r>
          </a:p>
        </p:txBody>
      </p:sp>
      <p:pic>
        <p:nvPicPr>
          <p:cNvPr id="20" name="Picture Placeholder 19" descr="An illustration shows the release of neurotransmitter molecules from synaptic vesicles.">
            <a:extLst>
              <a:ext uri="{FF2B5EF4-FFF2-40B4-BE49-F238E27FC236}">
                <a16:creationId xmlns:a16="http://schemas.microsoft.com/office/drawing/2014/main" id="{0C5073B3-1342-4DA0-B10E-4673ED9726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92" t="-472" r="1" b="-1083"/>
          <a:stretch/>
        </p:blipFill>
        <p:spPr>
          <a:xfrm>
            <a:off x="7148293" y="665838"/>
            <a:ext cx="4190266" cy="6028336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924FFC-227B-A238-057D-76F5A5D41D96}"/>
              </a:ext>
            </a:extLst>
          </p:cNvPr>
          <p:cNvSpPr txBox="1"/>
          <p:nvPr/>
        </p:nvSpPr>
        <p:spPr>
          <a:xfrm>
            <a:off x="853441" y="4201805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b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Autoreceptor</a:t>
            </a:r>
            <a:r>
              <a:rPr lang="en-US" altLang="en-US" dirty="0"/>
              <a:t> – (presynaptic) help to self regulate the amount of neurotransmitter released </a:t>
            </a:r>
          </a:p>
          <a:p>
            <a:pPr lvl="1"/>
            <a:r>
              <a:rPr lang="en-US" altLang="en-US" dirty="0"/>
              <a:t>Binding to the </a:t>
            </a:r>
            <a:r>
              <a:rPr lang="en-US" altLang="en-US" dirty="0" err="1"/>
              <a:t>autoreceptors</a:t>
            </a:r>
            <a:r>
              <a:rPr lang="en-US" altLang="en-US" dirty="0"/>
              <a:t> tells the neuron to halt synthesis and release – a homeostatic feedback loop!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62D2CB-5100-9D25-600E-B28D09DF962E}"/>
              </a:ext>
            </a:extLst>
          </p:cNvPr>
          <p:cNvSpPr/>
          <p:nvPr/>
        </p:nvSpPr>
        <p:spPr>
          <a:xfrm>
            <a:off x="8090453" y="2704912"/>
            <a:ext cx="304800" cy="15902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77D7D6-21F2-F130-5478-50974D9412C9}"/>
              </a:ext>
            </a:extLst>
          </p:cNvPr>
          <p:cNvSpPr txBox="1"/>
          <p:nvPr/>
        </p:nvSpPr>
        <p:spPr>
          <a:xfrm>
            <a:off x="6765974" y="2311047"/>
            <a:ext cx="156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Autoreceptors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6749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FB47AB9-1797-4502-8122-CBD7816FB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616772"/>
            <a:ext cx="11277600" cy="67861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Life Cycle of a Neurotransmitter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6756240-9B58-4A07-87DE-AD23B201C6E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005" y="1306513"/>
            <a:ext cx="5664775" cy="419027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Step 4: </a:t>
            </a:r>
            <a:r>
              <a:rPr lang="en-US" sz="2000" b="1" dirty="0">
                <a:solidFill>
                  <a:srgbClr val="625D9C"/>
                </a:solidFill>
              </a:rPr>
              <a:t>Binding</a:t>
            </a:r>
            <a:r>
              <a:rPr lang="en-US" sz="2000" dirty="0"/>
              <a:t>.</a:t>
            </a:r>
          </a:p>
          <a:p>
            <a:pPr marL="666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Released neurotransmitters bind with receptors on the membrane of the </a:t>
            </a:r>
            <a:r>
              <a:rPr lang="en-US" sz="1800" b="1" dirty="0">
                <a:solidFill>
                  <a:srgbClr val="625D9C"/>
                </a:solidFill>
              </a:rPr>
              <a:t>postsynaptic cell</a:t>
            </a:r>
            <a:r>
              <a:rPr lang="en-US" sz="1800" dirty="0"/>
              <a:t>.</a:t>
            </a:r>
          </a:p>
          <a:p>
            <a:pPr marL="666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Neurotransmitters may have excitatory or inhibitory effects depending on the type of receptor.</a:t>
            </a:r>
            <a:endParaRPr lang="en-IN" sz="1800" dirty="0"/>
          </a:p>
        </p:txBody>
      </p:sp>
      <p:pic>
        <p:nvPicPr>
          <p:cNvPr id="20" name="Picture Placeholder 19" descr="An illustration shows the release of neurotransmitter molecules from synaptic vesicles.">
            <a:extLst>
              <a:ext uri="{FF2B5EF4-FFF2-40B4-BE49-F238E27FC236}">
                <a16:creationId xmlns:a16="http://schemas.microsoft.com/office/drawing/2014/main" id="{0C5073B3-1342-4DA0-B10E-4673ED9726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92" t="-472" r="1" b="-1083"/>
          <a:stretch/>
        </p:blipFill>
        <p:spPr>
          <a:xfrm>
            <a:off x="7148293" y="665838"/>
            <a:ext cx="4190266" cy="6028336"/>
          </a:xfrm>
        </p:spPr>
      </p:pic>
    </p:spTree>
    <p:extLst>
      <p:ext uri="{BB962C8B-B14F-4D97-AF65-F5344CB8AC3E}">
        <p14:creationId xmlns:p14="http://schemas.microsoft.com/office/powerpoint/2010/main" val="41007187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00984-DB74-41F6-8BF1-20C25BDC9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16772"/>
            <a:ext cx="11277600" cy="67861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Life Cycle of a Neurotransmitter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11B36-5400-4847-8F3F-2ECCF5DFAB8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8306" y="2040440"/>
            <a:ext cx="6096000" cy="2591719"/>
          </a:xfrm>
        </p:spPr>
        <p:txBody>
          <a:bodyPr>
            <a:normAutofit/>
          </a:bodyPr>
          <a:lstStyle/>
          <a:p>
            <a:r>
              <a:rPr lang="en-US" sz="2000" dirty="0"/>
              <a:t>Step 5: </a:t>
            </a:r>
            <a:r>
              <a:rPr lang="en-US" sz="2000" b="1" dirty="0">
                <a:solidFill>
                  <a:srgbClr val="625D9C"/>
                </a:solidFill>
              </a:rPr>
              <a:t>Metabolism</a:t>
            </a:r>
            <a:r>
              <a:rPr lang="en-US" sz="2000" dirty="0"/>
              <a:t>.</a:t>
            </a:r>
          </a:p>
          <a:p>
            <a:pPr marL="6669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Once a signal has been sent, neurotransmitters are removed from the synapse</a:t>
            </a:r>
            <a:r>
              <a:rPr lang="en-US" sz="1800" dirty="0"/>
              <a:t>.</a:t>
            </a:r>
          </a:p>
          <a:p>
            <a:pPr marL="666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Two major enzymes to know in this breakdown process:</a:t>
            </a:r>
          </a:p>
          <a:p>
            <a:pPr marL="936900" lvl="2" indent="-342900">
              <a:buFont typeface="Arial" panose="020B0604020202020204" pitchFamily="34" charset="0"/>
              <a:buChar char="•"/>
            </a:pPr>
            <a:r>
              <a:rPr lang="en-US" sz="1600" dirty="0"/>
              <a:t>MAO – monoamine oxidase </a:t>
            </a:r>
          </a:p>
          <a:p>
            <a:pPr marL="936900" lvl="2" indent="-342900">
              <a:buFont typeface="Arial" panose="020B0604020202020204" pitchFamily="34" charset="0"/>
              <a:buChar char="•"/>
            </a:pPr>
            <a:r>
              <a:rPr lang="en-US" sz="1600" dirty="0"/>
              <a:t>COMT – Catechol-O-methyltransferase</a:t>
            </a:r>
          </a:p>
        </p:txBody>
      </p:sp>
      <p:pic>
        <p:nvPicPr>
          <p:cNvPr id="9" name="Picture Placeholder 8" descr="An illustration shows the action of a metabolic enzyme.">
            <a:extLst>
              <a:ext uri="{FF2B5EF4-FFF2-40B4-BE49-F238E27FC236}">
                <a16:creationId xmlns:a16="http://schemas.microsoft.com/office/drawing/2014/main" id="{48366A4A-FA08-4EF4-ADB9-F2319B84BCD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" b="-422"/>
          <a:stretch/>
        </p:blipFill>
        <p:spPr>
          <a:xfrm>
            <a:off x="8346023" y="673240"/>
            <a:ext cx="3109569" cy="6104374"/>
          </a:xfrm>
        </p:spPr>
      </p:pic>
    </p:spTree>
    <p:extLst>
      <p:ext uri="{BB962C8B-B14F-4D97-AF65-F5344CB8AC3E}">
        <p14:creationId xmlns:p14="http://schemas.microsoft.com/office/powerpoint/2010/main" val="28801478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F3AE2-621E-46DB-40DF-429E1564C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Neurotransmitter degradation and reuptake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308CA-7752-F70F-08FB-B98708C26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55127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https://www.youtube.com/watch?v=WhowH0kb7n0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F84C09-4E6C-5F39-3BC4-3B4F8912A6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343" t="21999" r="15250" b="21333"/>
          <a:stretch/>
        </p:blipFill>
        <p:spPr>
          <a:xfrm>
            <a:off x="3360419" y="2697480"/>
            <a:ext cx="5703571" cy="357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155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34824-BB0C-1057-198A-A8DB7C2EB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25B61-A725-A375-3497-5CF0D917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63" y="3015362"/>
            <a:ext cx="2877669" cy="678611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Life Cycle of a Neuro-transmitter</a:t>
            </a:r>
            <a:br>
              <a:rPr lang="en-US" sz="3200" dirty="0">
                <a:solidFill>
                  <a:schemeClr val="tx1"/>
                </a:solidFill>
              </a:rPr>
            </a:br>
            <a:br>
              <a:rPr lang="en-US" sz="3200" dirty="0">
                <a:solidFill>
                  <a:schemeClr val="tx1"/>
                </a:solidFill>
              </a:rPr>
            </a:b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5 major “steps”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for neurotransmitter signaling at a synapse…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2" descr="mq-fig-03-08-0">
            <a:extLst>
              <a:ext uri="{FF2B5EF4-FFF2-40B4-BE49-F238E27FC236}">
                <a16:creationId xmlns:a16="http://schemas.microsoft.com/office/drawing/2014/main" id="{6B5DBCAD-1BEB-C151-EC2B-530DDA1C5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105" y="643471"/>
            <a:ext cx="8488823" cy="6367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290E11-4AD7-E5F2-B0CF-9700E1D875D9}"/>
              </a:ext>
            </a:extLst>
          </p:cNvPr>
          <p:cNvSpPr/>
          <p:nvPr/>
        </p:nvSpPr>
        <p:spPr>
          <a:xfrm>
            <a:off x="5009257" y="464672"/>
            <a:ext cx="3117249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/>
              </a:rPr>
              <a:t>1. Neurotransmitter Synthesis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F35C7A-D89A-4419-78DF-462D48C910EA}"/>
              </a:ext>
            </a:extLst>
          </p:cNvPr>
          <p:cNvSpPr/>
          <p:nvPr/>
        </p:nvSpPr>
        <p:spPr>
          <a:xfrm>
            <a:off x="4881079" y="2060286"/>
            <a:ext cx="3245427" cy="213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/>
              </a:rPr>
              <a:t>2. Packaging into vesicles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87783F-8D1E-D908-AF51-362AC253F9A7}"/>
              </a:ext>
            </a:extLst>
          </p:cNvPr>
          <p:cNvCxnSpPr/>
          <p:nvPr/>
        </p:nvCxnSpPr>
        <p:spPr>
          <a:xfrm flipH="1">
            <a:off x="6983506" y="2278307"/>
            <a:ext cx="30480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5B21EE-869B-013D-26D2-07C7E3235FA7}"/>
              </a:ext>
            </a:extLst>
          </p:cNvPr>
          <p:cNvCxnSpPr/>
          <p:nvPr/>
        </p:nvCxnSpPr>
        <p:spPr>
          <a:xfrm>
            <a:off x="7440707" y="2285234"/>
            <a:ext cx="114299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6DAF71E-1DB9-22F2-1562-098E0DEAC1A2}"/>
              </a:ext>
            </a:extLst>
          </p:cNvPr>
          <p:cNvSpPr/>
          <p:nvPr/>
        </p:nvSpPr>
        <p:spPr>
          <a:xfrm>
            <a:off x="6526306" y="4296597"/>
            <a:ext cx="12192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/>
              </a:rPr>
              <a:t>3. Release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2EB40D-52D2-0975-4A90-0ACDE4B91794}"/>
              </a:ext>
            </a:extLst>
          </p:cNvPr>
          <p:cNvCxnSpPr/>
          <p:nvPr/>
        </p:nvCxnSpPr>
        <p:spPr>
          <a:xfrm flipV="1">
            <a:off x="7555006" y="4342634"/>
            <a:ext cx="342901" cy="7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9DFE18-93A6-B372-37B2-1BCBD96596D7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373906" y="4410897"/>
            <a:ext cx="15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C664160-4DC3-CF74-99BB-0393A900FF94}"/>
              </a:ext>
            </a:extLst>
          </p:cNvPr>
          <p:cNvSpPr/>
          <p:nvPr/>
        </p:nvSpPr>
        <p:spPr>
          <a:xfrm>
            <a:off x="4576278" y="5747464"/>
            <a:ext cx="2559628" cy="328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/>
              </a:rPr>
              <a:t>4. Binding to receptor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83F904-BA08-1C59-4E4D-21CD5B6FFDEA}"/>
              </a:ext>
            </a:extLst>
          </p:cNvPr>
          <p:cNvCxnSpPr/>
          <p:nvPr/>
        </p:nvCxnSpPr>
        <p:spPr>
          <a:xfrm flipV="1">
            <a:off x="5383306" y="5210998"/>
            <a:ext cx="304800" cy="536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6AC0CC3-65C0-1629-549F-BE2C38447976}"/>
              </a:ext>
            </a:extLst>
          </p:cNvPr>
          <p:cNvCxnSpPr/>
          <p:nvPr/>
        </p:nvCxnSpPr>
        <p:spPr>
          <a:xfrm flipH="1" flipV="1">
            <a:off x="5856092" y="5210997"/>
            <a:ext cx="213014" cy="536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E74672A-76D5-5C61-A271-C96459B6A966}"/>
              </a:ext>
            </a:extLst>
          </p:cNvPr>
          <p:cNvSpPr/>
          <p:nvPr/>
        </p:nvSpPr>
        <p:spPr>
          <a:xfrm>
            <a:off x="3047251" y="2392491"/>
            <a:ext cx="1392382" cy="13321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/>
              </a:rPr>
              <a:t>5A. Termination: re-uptake by transporter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3B5089-D98E-9348-9A8B-AF9218C05033}"/>
              </a:ext>
            </a:extLst>
          </p:cNvPr>
          <p:cNvCxnSpPr/>
          <p:nvPr/>
        </p:nvCxnSpPr>
        <p:spPr>
          <a:xfrm>
            <a:off x="3554506" y="3617394"/>
            <a:ext cx="762000" cy="420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126FCA5-B598-0D6C-7268-A7EE9DE27E5C}"/>
              </a:ext>
            </a:extLst>
          </p:cNvPr>
          <p:cNvSpPr/>
          <p:nvPr/>
        </p:nvSpPr>
        <p:spPr>
          <a:xfrm>
            <a:off x="8320468" y="5245633"/>
            <a:ext cx="1392382" cy="990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/>
              </a:rPr>
              <a:t>5B. Termination: enzyme degradation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78677D9-F80F-5E67-CF9C-CE96BEEC03C1}"/>
              </a:ext>
            </a:extLst>
          </p:cNvPr>
          <p:cNvSpPr/>
          <p:nvPr/>
        </p:nvSpPr>
        <p:spPr>
          <a:xfrm>
            <a:off x="7577958" y="4799834"/>
            <a:ext cx="346841" cy="339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46C8D4D-9EA5-3380-07ED-2F231004C987}"/>
              </a:ext>
            </a:extLst>
          </p:cNvPr>
          <p:cNvSpPr/>
          <p:nvPr/>
        </p:nvSpPr>
        <p:spPr>
          <a:xfrm>
            <a:off x="9921148" y="2621564"/>
            <a:ext cx="368480" cy="310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8732206-2C10-A180-1D4D-0D12C07F731E}"/>
              </a:ext>
            </a:extLst>
          </p:cNvPr>
          <p:cNvCxnSpPr/>
          <p:nvPr/>
        </p:nvCxnSpPr>
        <p:spPr>
          <a:xfrm flipH="1" flipV="1">
            <a:off x="7773216" y="5333235"/>
            <a:ext cx="536863" cy="578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D3A712A-26DD-B78F-D825-3EDDAE4E0315}"/>
              </a:ext>
            </a:extLst>
          </p:cNvPr>
          <p:cNvSpPr txBox="1"/>
          <p:nvPr/>
        </p:nvSpPr>
        <p:spPr>
          <a:xfrm>
            <a:off x="5317400" y="831344"/>
            <a:ext cx="15691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Presynaptic cell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BE0B4F-B357-3156-1BEA-CDFD71D8EA48}"/>
              </a:ext>
            </a:extLst>
          </p:cNvPr>
          <p:cNvSpPr txBox="1"/>
          <p:nvPr/>
        </p:nvSpPr>
        <p:spPr>
          <a:xfrm rot="5400000">
            <a:off x="10629520" y="3496716"/>
            <a:ext cx="2724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prstClr val="black"/>
                </a:solidFill>
                <a:latin typeface="Calibri"/>
              </a:rPr>
              <a:t>Zoomed in at the synapse…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BBA884-0B1C-9EF9-6A72-714BECF942FA}"/>
              </a:ext>
            </a:extLst>
          </p:cNvPr>
          <p:cNvSpPr txBox="1"/>
          <p:nvPr/>
        </p:nvSpPr>
        <p:spPr>
          <a:xfrm>
            <a:off x="9433614" y="4700268"/>
            <a:ext cx="939616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/>
              </a:rPr>
              <a:t>Receptor</a:t>
            </a:r>
          </a:p>
        </p:txBody>
      </p:sp>
    </p:spTree>
    <p:extLst>
      <p:ext uri="{BB962C8B-B14F-4D97-AF65-F5344CB8AC3E}">
        <p14:creationId xmlns:p14="http://schemas.microsoft.com/office/powerpoint/2010/main" val="220839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2" grpId="0" animBg="1"/>
      <p:bldP spid="15" grpId="0" animBg="1"/>
      <p:bldP spid="1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503DE-0A29-EF08-DA43-A49807E7A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4B8322-ED2B-3D23-A896-C6824AC6CEA2}"/>
              </a:ext>
            </a:extLst>
          </p:cNvPr>
          <p:cNvSpPr txBox="1"/>
          <p:nvPr/>
        </p:nvSpPr>
        <p:spPr>
          <a:xfrm>
            <a:off x="2939527" y="2796553"/>
            <a:ext cx="6094206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24000" lvl="1" indent="0" algn="ctr">
              <a:buNone/>
            </a:pPr>
            <a:endParaRPr lang="en-US" sz="1800" b="1" dirty="0">
              <a:solidFill>
                <a:schemeClr val="tx1"/>
              </a:solidFill>
            </a:endParaRPr>
          </a:p>
          <a:p>
            <a:pPr marL="324000" lvl="1" indent="0" algn="ctr">
              <a:buNone/>
            </a:pPr>
            <a:r>
              <a:rPr lang="en-US" sz="3200" b="1" dirty="0">
                <a:solidFill>
                  <a:schemeClr val="tx1"/>
                </a:solidFill>
              </a:rPr>
              <a:t>Why do </a:t>
            </a:r>
            <a:r>
              <a:rPr lang="en-US" sz="3200" b="1" i="1" dirty="0">
                <a:solidFill>
                  <a:schemeClr val="tx1"/>
                </a:solidFill>
              </a:rPr>
              <a:t>we</a:t>
            </a:r>
            <a:r>
              <a:rPr lang="en-US" sz="3200" b="1" dirty="0">
                <a:solidFill>
                  <a:schemeClr val="tx1"/>
                </a:solidFill>
              </a:rPr>
              <a:t> care so much about neurotransmitters?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A659D29-BE08-8374-598E-490686D4CEBE}"/>
              </a:ext>
            </a:extLst>
          </p:cNvPr>
          <p:cNvSpPr txBox="1">
            <a:spLocks/>
          </p:cNvSpPr>
          <p:nvPr/>
        </p:nvSpPr>
        <p:spPr>
          <a:xfrm>
            <a:off x="331303" y="5396660"/>
            <a:ext cx="11065566" cy="642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23888" indent="-277813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 algn="ctr">
              <a:buFont typeface="Wingdings 2" panose="05020102010507070707" pitchFamily="18" charset="2"/>
              <a:buNone/>
            </a:pPr>
            <a:r>
              <a:rPr lang="en-US" sz="2000" b="1" dirty="0">
                <a:solidFill>
                  <a:schemeClr val="tx1"/>
                </a:solidFill>
              </a:rPr>
              <a:t>MOST drugs act (i.e., exert their function) at sites where neurotransmitters act! 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4113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EE80C-3657-F2AD-561C-2A345B797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BBDED9C-B3EC-7F4F-3D1D-FD481F759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6015"/>
            <a:ext cx="11277600" cy="678611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Drugs at the synapse - Key terms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226816C-A94A-46F5-CEB9-5BB458C3626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79672" y="1887048"/>
            <a:ext cx="4524997" cy="3898494"/>
          </a:xfrm>
        </p:spPr>
        <p:txBody>
          <a:bodyPr>
            <a:normAutofit/>
          </a:bodyPr>
          <a:lstStyle/>
          <a:p>
            <a:r>
              <a:rPr lang="en-US" altLang="en-US" sz="2000" b="1" dirty="0"/>
              <a:t>Ligand</a:t>
            </a:r>
            <a:r>
              <a:rPr lang="en-US" altLang="en-US" sz="2000" dirty="0"/>
              <a:t>: activating molecule (i.e., drug)</a:t>
            </a:r>
            <a:endParaRPr lang="en-US" sz="2000" dirty="0"/>
          </a:p>
          <a:p>
            <a:pPr marL="666900" lvl="1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E21A23"/>
                </a:solidFill>
              </a:rPr>
              <a:t>agonist</a:t>
            </a:r>
            <a:r>
              <a:rPr lang="en-US" sz="1800" dirty="0"/>
              <a:t> </a:t>
            </a:r>
            <a:r>
              <a:rPr lang="en-US" sz="1800" i="1" dirty="0"/>
              <a:t>mimics</a:t>
            </a:r>
            <a:r>
              <a:rPr lang="en-US" sz="1800" dirty="0"/>
              <a:t> the action of neurotransmitters by activating the receptor.</a:t>
            </a:r>
          </a:p>
          <a:p>
            <a:pPr marL="666900" lvl="1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E21A23"/>
                </a:solidFill>
              </a:rPr>
              <a:t>antagonist</a:t>
            </a:r>
            <a:r>
              <a:rPr lang="en-US" sz="1800" dirty="0"/>
              <a:t> occupies the receptor and prevents the neurotransmitter from activating it.</a:t>
            </a:r>
          </a:p>
          <a:p>
            <a:pPr marL="0" indent="0">
              <a:buNone/>
            </a:pPr>
            <a:endParaRPr lang="en-US" altLang="en-US" dirty="0"/>
          </a:p>
        </p:txBody>
      </p:sp>
      <p:pic>
        <p:nvPicPr>
          <p:cNvPr id="2" name="Picture 4" descr="Difference Between Inverse Agonist and Antagonist | Compare the Difference  Between Similar Terms">
            <a:extLst>
              <a:ext uri="{FF2B5EF4-FFF2-40B4-BE49-F238E27FC236}">
                <a16:creationId xmlns:a16="http://schemas.microsoft.com/office/drawing/2014/main" id="{D0C6FB87-9E1F-79E6-5DBD-2330C97C8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1104764"/>
            <a:ext cx="7048500" cy="52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452BF5-7AA2-D345-BE2C-9D5B2E904D57}"/>
              </a:ext>
            </a:extLst>
          </p:cNvPr>
          <p:cNvSpPr txBox="1"/>
          <p:nvPr/>
        </p:nvSpPr>
        <p:spPr>
          <a:xfrm>
            <a:off x="5527813" y="1887048"/>
            <a:ext cx="1946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neurotransmitters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740070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4" descr="Image result for agonist antagonist receptor">
            <a:extLst>
              <a:ext uri="{FF2B5EF4-FFF2-40B4-BE49-F238E27FC236}">
                <a16:creationId xmlns:a16="http://schemas.microsoft.com/office/drawing/2014/main" id="{00CF4F73-1FCA-4F36-B467-7F87C9F29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652670"/>
            <a:ext cx="792480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nverse agonist | Psychology Wiki | Fandom">
            <a:extLst>
              <a:ext uri="{FF2B5EF4-FFF2-40B4-BE49-F238E27FC236}">
                <a16:creationId xmlns:a16="http://schemas.microsoft.com/office/drawing/2014/main" id="{3113DEC7-06A4-80D1-9E18-06530DE68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42" y="678241"/>
            <a:ext cx="8068129" cy="579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90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mq-fig-03-14-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01" y="341643"/>
            <a:ext cx="9574644" cy="6941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723375-1388-496A-ABE9-560A426E0483}"/>
              </a:ext>
            </a:extLst>
          </p:cNvPr>
          <p:cNvSpPr txBox="1"/>
          <p:nvPr/>
        </p:nvSpPr>
        <p:spPr>
          <a:xfrm>
            <a:off x="3020581" y="89292"/>
            <a:ext cx="6096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Calibri"/>
              </a:rPr>
              <a:t>How drugs can alter neurotransmitter lifecycle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6BE846-F278-4927-A8C3-882E3FFE2D60}"/>
              </a:ext>
            </a:extLst>
          </p:cNvPr>
          <p:cNvSpPr txBox="1"/>
          <p:nvPr/>
        </p:nvSpPr>
        <p:spPr>
          <a:xfrm>
            <a:off x="1030436" y="5144870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alibri"/>
              </a:rPr>
              <a:t>(agonist)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5DB893-4580-4310-A14D-4FE04B420CA2}"/>
              </a:ext>
            </a:extLst>
          </p:cNvPr>
          <p:cNvSpPr txBox="1"/>
          <p:nvPr/>
        </p:nvSpPr>
        <p:spPr>
          <a:xfrm>
            <a:off x="717907" y="6047662"/>
            <a:ext cx="1334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alibri"/>
              </a:rPr>
              <a:t>(antagonist)</a:t>
            </a:r>
          </a:p>
        </p:txBody>
      </p:sp>
    </p:spTree>
    <p:extLst>
      <p:ext uri="{BB962C8B-B14F-4D97-AF65-F5344CB8AC3E}">
        <p14:creationId xmlns:p14="http://schemas.microsoft.com/office/powerpoint/2010/main" val="3188296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DF12B-2D8A-1777-2BE1-C6E39F419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84F030F9-BC9B-0C72-D1F9-8C20818F35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0331" y="1563034"/>
            <a:ext cx="7010156" cy="9144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Helvetica" charset="0"/>
              </a:rPr>
              <a:t>Anatomical terms of direction</a:t>
            </a:r>
            <a:b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Helvetica" charset="0"/>
              </a:rPr>
            </a:br>
            <a:b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Helvetica" charset="0"/>
              </a:rPr>
            </a:br>
            <a:endParaRPr lang="en-US" sz="2200" b="1" dirty="0">
              <a:effectLst>
                <a:outerShdw blurRad="38100" dist="38100" dir="2700000" algn="tl">
                  <a:srgbClr val="C0C0C0"/>
                </a:outerShdw>
              </a:effectLst>
              <a:latin typeface="Comic Sans MS" pitchFamily="66" charset="0"/>
            </a:endParaRPr>
          </a:p>
        </p:txBody>
      </p:sp>
      <p:pic>
        <p:nvPicPr>
          <p:cNvPr id="1026" name="Picture 2" descr="Anatomical Terminology – Foundations of Neuroscience">
            <a:extLst>
              <a:ext uri="{FF2B5EF4-FFF2-40B4-BE49-F238E27FC236}">
                <a16:creationId xmlns:a16="http://schemas.microsoft.com/office/drawing/2014/main" id="{A6A3C9BC-CA7A-AC44-4CEC-7ABEDD7479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91"/>
          <a:stretch/>
        </p:blipFill>
        <p:spPr bwMode="auto">
          <a:xfrm>
            <a:off x="8096986" y="2093287"/>
            <a:ext cx="2678329" cy="374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99B98C-D20F-F671-4C9E-0D8FCA4788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00" t="38464" r="72952" b="35526"/>
          <a:stretch/>
        </p:blipFill>
        <p:spPr bwMode="auto">
          <a:xfrm>
            <a:off x="530331" y="2343045"/>
            <a:ext cx="7340993" cy="40750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26026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905000" y="0"/>
            <a:ext cx="8510588" cy="381000"/>
          </a:xfrm>
        </p:spPr>
        <p:txBody>
          <a:bodyPr>
            <a:normAutofit fontScale="90000"/>
          </a:bodyPr>
          <a:lstStyle/>
          <a:p>
            <a:r>
              <a:rPr lang="en-US" altLang="en-US" sz="2400"/>
              <a:t>How Drugs Can Affect Neurotransmitter Activity</a:t>
            </a:r>
          </a:p>
        </p:txBody>
      </p:sp>
      <p:sp>
        <p:nvSpPr>
          <p:cNvPr id="181251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858981" y="2389909"/>
            <a:ext cx="8915400" cy="4010891"/>
          </a:xfrm>
        </p:spPr>
        <p:txBody>
          <a:bodyPr>
            <a:normAutofit lnSpcReduction="10000"/>
          </a:bodyPr>
          <a:lstStyle/>
          <a:p>
            <a:pPr marL="609600" indent="-609600">
              <a:lnSpc>
                <a:spcPct val="80000"/>
              </a:lnSpc>
              <a:buClr>
                <a:schemeClr val="accent1">
                  <a:lumMod val="50000"/>
                </a:schemeClr>
              </a:buClr>
              <a:buFont typeface="Wingdings" pitchFamily="2" charset="2"/>
              <a:buAutoNum type="arabicParenR"/>
            </a:pPr>
            <a:r>
              <a:rPr lang="en-US" altLang="en-US" sz="2000" dirty="0"/>
              <a:t>Act as neurotransmitter precursor -</a:t>
            </a:r>
          </a:p>
          <a:p>
            <a:pPr marL="609600" indent="-609600">
              <a:lnSpc>
                <a:spcPct val="80000"/>
              </a:lnSpc>
              <a:buClr>
                <a:schemeClr val="accent1">
                  <a:lumMod val="50000"/>
                </a:schemeClr>
              </a:buClr>
              <a:buFont typeface="Wingdings" pitchFamily="2" charset="2"/>
              <a:buAutoNum type="arabicParenR"/>
            </a:pPr>
            <a:r>
              <a:rPr lang="en-US" altLang="en-US" sz="2000" dirty="0"/>
              <a:t>Inhibit NT synthesis -</a:t>
            </a:r>
          </a:p>
          <a:p>
            <a:pPr marL="609600" indent="-609600">
              <a:lnSpc>
                <a:spcPct val="80000"/>
              </a:lnSpc>
              <a:buClr>
                <a:schemeClr val="accent1">
                  <a:lumMod val="50000"/>
                </a:schemeClr>
              </a:buClr>
              <a:buFont typeface="Wingdings" pitchFamily="2" charset="2"/>
              <a:buAutoNum type="arabicParenR"/>
            </a:pPr>
            <a:r>
              <a:rPr lang="en-US" altLang="en-US" sz="2000" dirty="0"/>
              <a:t>Prevent storage of NT in vesicles -</a:t>
            </a:r>
          </a:p>
          <a:p>
            <a:pPr marL="609600" indent="-609600">
              <a:lnSpc>
                <a:spcPct val="80000"/>
              </a:lnSpc>
              <a:buClr>
                <a:schemeClr val="accent1">
                  <a:lumMod val="50000"/>
                </a:schemeClr>
              </a:buClr>
              <a:buFont typeface="Wingdings" pitchFamily="2" charset="2"/>
              <a:buAutoNum type="arabicParenR"/>
            </a:pPr>
            <a:r>
              <a:rPr lang="en-US" altLang="en-US" sz="2000" dirty="0"/>
              <a:t>Stimulate release of NT -</a:t>
            </a:r>
            <a:endParaRPr lang="en-US" altLang="en-US" sz="1800" dirty="0"/>
          </a:p>
          <a:p>
            <a:pPr marL="609600" indent="-609600">
              <a:lnSpc>
                <a:spcPct val="80000"/>
              </a:lnSpc>
              <a:buClr>
                <a:schemeClr val="accent1">
                  <a:lumMod val="50000"/>
                </a:schemeClr>
              </a:buClr>
              <a:buFont typeface="Wingdings" pitchFamily="2" charset="2"/>
              <a:buAutoNum type="arabicParenR"/>
            </a:pPr>
            <a:r>
              <a:rPr lang="en-US" altLang="en-US" sz="2000" dirty="0"/>
              <a:t>Inhibit release of NT -</a:t>
            </a:r>
            <a:endParaRPr lang="en-US" altLang="en-US" sz="1800" dirty="0"/>
          </a:p>
          <a:p>
            <a:pPr marL="609600" indent="-609600">
              <a:lnSpc>
                <a:spcPct val="80000"/>
              </a:lnSpc>
              <a:buClr>
                <a:schemeClr val="accent1">
                  <a:lumMod val="50000"/>
                </a:schemeClr>
              </a:buClr>
              <a:buFont typeface="Wingdings" pitchFamily="2" charset="2"/>
              <a:buAutoNum type="arabicParenR"/>
            </a:pPr>
            <a:r>
              <a:rPr lang="en-US" altLang="en-US" sz="2000" dirty="0"/>
              <a:t>Stimulate (i.e., bind to and activate) postsynaptic receptor -</a:t>
            </a:r>
            <a:endParaRPr lang="en-US" altLang="en-US" sz="1800" dirty="0"/>
          </a:p>
          <a:p>
            <a:pPr marL="609600" indent="-609600">
              <a:lnSpc>
                <a:spcPct val="80000"/>
              </a:lnSpc>
              <a:buClr>
                <a:schemeClr val="accent1">
                  <a:lumMod val="50000"/>
                </a:schemeClr>
              </a:buClr>
              <a:buFont typeface="Wingdings" pitchFamily="2" charset="2"/>
              <a:buAutoNum type="arabicParenR"/>
            </a:pPr>
            <a:r>
              <a:rPr lang="en-US" altLang="en-US" sz="2000" dirty="0"/>
              <a:t>Block postsynaptic receptor -</a:t>
            </a:r>
            <a:endParaRPr lang="en-US" altLang="en-US" sz="1800" dirty="0"/>
          </a:p>
          <a:p>
            <a:pPr marL="609600" indent="-609600">
              <a:lnSpc>
                <a:spcPct val="80000"/>
              </a:lnSpc>
              <a:buClr>
                <a:schemeClr val="accent1">
                  <a:lumMod val="50000"/>
                </a:schemeClr>
              </a:buClr>
              <a:buFont typeface="Wingdings" pitchFamily="2" charset="2"/>
              <a:buAutoNum type="arabicParenR"/>
            </a:pPr>
            <a:r>
              <a:rPr lang="en-US" altLang="en-US" sz="2000" dirty="0"/>
              <a:t>Stimulate </a:t>
            </a:r>
            <a:r>
              <a:rPr lang="en-US" altLang="en-US" sz="2000" dirty="0" err="1"/>
              <a:t>autoreceptor</a:t>
            </a:r>
            <a:r>
              <a:rPr lang="en-US" altLang="en-US" sz="2000" dirty="0"/>
              <a:t> -</a:t>
            </a:r>
          </a:p>
          <a:p>
            <a:pPr marL="609600" indent="-609600">
              <a:lnSpc>
                <a:spcPct val="80000"/>
              </a:lnSpc>
              <a:buClr>
                <a:schemeClr val="accent1">
                  <a:lumMod val="50000"/>
                </a:schemeClr>
              </a:buClr>
              <a:buFont typeface="Wingdings" pitchFamily="2" charset="2"/>
              <a:buAutoNum type="arabicParenR"/>
            </a:pPr>
            <a:r>
              <a:rPr lang="en-US" altLang="en-US" sz="2000" dirty="0"/>
              <a:t>Block </a:t>
            </a:r>
            <a:r>
              <a:rPr lang="en-US" altLang="en-US" sz="2000" dirty="0" err="1"/>
              <a:t>autoreceptor</a:t>
            </a:r>
            <a:r>
              <a:rPr lang="en-US" altLang="en-US" sz="2000" dirty="0"/>
              <a:t> -</a:t>
            </a:r>
          </a:p>
          <a:p>
            <a:pPr marL="609600" indent="-609600">
              <a:lnSpc>
                <a:spcPct val="80000"/>
              </a:lnSpc>
              <a:buClr>
                <a:schemeClr val="accent1">
                  <a:lumMod val="50000"/>
                </a:schemeClr>
              </a:buClr>
              <a:buFont typeface="Wingdings" pitchFamily="2" charset="2"/>
              <a:buAutoNum type="arabicParenR"/>
            </a:pPr>
            <a:r>
              <a:rPr lang="en-US" altLang="en-US" sz="2000" dirty="0"/>
              <a:t>Inhibit metabolism of NT - </a:t>
            </a:r>
            <a:endParaRPr lang="en-US" altLang="en-US" sz="1800" dirty="0"/>
          </a:p>
          <a:p>
            <a:pPr marL="609600" indent="-609600">
              <a:lnSpc>
                <a:spcPct val="80000"/>
              </a:lnSpc>
              <a:buClr>
                <a:schemeClr val="accent1">
                  <a:lumMod val="50000"/>
                </a:schemeClr>
              </a:buClr>
              <a:buFont typeface="Wingdings" pitchFamily="2" charset="2"/>
              <a:buAutoNum type="arabicParenR"/>
            </a:pPr>
            <a:r>
              <a:rPr lang="en-US" altLang="en-US" sz="2000" dirty="0"/>
              <a:t>Block reuptake (transporter) -</a:t>
            </a:r>
            <a:endParaRPr lang="en-US" sz="1800" dirty="0"/>
          </a:p>
          <a:p>
            <a:pPr marL="990600" lvl="1" indent="-533400">
              <a:lnSpc>
                <a:spcPct val="80000"/>
              </a:lnSpc>
              <a:buNone/>
            </a:pPr>
            <a:endParaRPr lang="en-US" altLang="en-US" sz="1800" dirty="0"/>
          </a:p>
          <a:p>
            <a:pPr marL="609600" indent="-609600">
              <a:lnSpc>
                <a:spcPct val="80000"/>
              </a:lnSpc>
              <a:buNone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187299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59AE7-2808-EB09-1A07-6697CB480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Major neurotransmitter systems and synthesis 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64DC0-D1E1-86C7-F83D-59460FE5AFD1}"/>
              </a:ext>
            </a:extLst>
          </p:cNvPr>
          <p:cNvSpPr txBox="1">
            <a:spLocks/>
          </p:cNvSpPr>
          <p:nvPr/>
        </p:nvSpPr>
        <p:spPr>
          <a:xfrm>
            <a:off x="0" y="2420988"/>
            <a:ext cx="6833061" cy="40148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9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sz="2000" dirty="0"/>
              <a:t>1)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Dopamine (DA)</a:t>
            </a:r>
          </a:p>
          <a:p>
            <a:pPr lvl="2"/>
            <a:r>
              <a:rPr lang="en-US" sz="2000" dirty="0"/>
              <a:t>2) </a:t>
            </a:r>
            <a:r>
              <a:rPr lang="en-US" sz="2000" dirty="0">
                <a:solidFill>
                  <a:srgbClr val="0070C0"/>
                </a:solidFill>
              </a:rPr>
              <a:t>Norepinephrine (NE)</a:t>
            </a:r>
          </a:p>
          <a:p>
            <a:pPr lvl="2"/>
            <a:r>
              <a:rPr lang="en-US" sz="2000" dirty="0"/>
              <a:t>3) </a:t>
            </a:r>
            <a:r>
              <a:rPr lang="en-US" sz="2000" dirty="0">
                <a:solidFill>
                  <a:srgbClr val="C00000"/>
                </a:solidFill>
              </a:rPr>
              <a:t>Serotonin (5-HT)</a:t>
            </a:r>
          </a:p>
          <a:p>
            <a:pPr lvl="2"/>
            <a:endParaRPr lang="en-US" sz="2000" dirty="0">
              <a:solidFill>
                <a:srgbClr val="C00000"/>
              </a:solidFill>
            </a:endParaRPr>
          </a:p>
          <a:p>
            <a:pPr lvl="2"/>
            <a:r>
              <a:rPr lang="en-US" sz="2000" dirty="0"/>
              <a:t>4) </a:t>
            </a:r>
            <a:r>
              <a:rPr lang="en-US" sz="2000" dirty="0">
                <a:solidFill>
                  <a:srgbClr val="FB9E37"/>
                </a:solidFill>
              </a:rPr>
              <a:t>Glutamate</a:t>
            </a:r>
          </a:p>
          <a:p>
            <a:pPr lvl="2"/>
            <a:r>
              <a:rPr lang="en-US" sz="2000" dirty="0"/>
              <a:t>5)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GABA</a:t>
            </a:r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6) Acetylcholine (</a:t>
            </a:r>
            <a:r>
              <a:rPr lang="en-US" sz="2000" dirty="0" err="1"/>
              <a:t>ACh</a:t>
            </a:r>
            <a:r>
              <a:rPr lang="en-US" sz="2000" dirty="0"/>
              <a:t>) </a:t>
            </a:r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7) Peptide hormones </a:t>
            </a:r>
            <a:br>
              <a:rPr lang="en-US" sz="2000" dirty="0"/>
            </a:br>
            <a:r>
              <a:rPr lang="en-US" sz="2000" dirty="0"/>
              <a:t>(incl. endogenous opioids)</a:t>
            </a:r>
          </a:p>
          <a:p>
            <a:pPr lvl="2"/>
            <a:r>
              <a:rPr lang="en-US" sz="2000" dirty="0"/>
              <a:t>8) Endocannabinoids 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pic>
        <p:nvPicPr>
          <p:cNvPr id="26" name="Picture Placeholder 11" descr="An illustration shows the cross section of the brain.">
            <a:extLst>
              <a:ext uri="{FF2B5EF4-FFF2-40B4-BE49-F238E27FC236}">
                <a16:creationId xmlns:a16="http://schemas.microsoft.com/office/drawing/2014/main" id="{F3C67AA2-1670-7CEB-FBED-BA2059532B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7" t="-824" r="20532" b="-1588"/>
          <a:stretch/>
        </p:blipFill>
        <p:spPr>
          <a:xfrm>
            <a:off x="4450559" y="1869266"/>
            <a:ext cx="3980329" cy="5370311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3438D429-9E30-B83E-C8BC-D7D5B9AFEC83}"/>
              </a:ext>
            </a:extLst>
          </p:cNvPr>
          <p:cNvSpPr/>
          <p:nvPr/>
        </p:nvSpPr>
        <p:spPr>
          <a:xfrm>
            <a:off x="6249264" y="3971918"/>
            <a:ext cx="271659" cy="28620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3AC75A-6CE9-39A4-7380-0DF904AE255A}"/>
              </a:ext>
            </a:extLst>
          </p:cNvPr>
          <p:cNvSpPr/>
          <p:nvPr/>
        </p:nvSpPr>
        <p:spPr>
          <a:xfrm>
            <a:off x="6451423" y="3767190"/>
            <a:ext cx="271144" cy="290456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BE33535-D382-8F39-7105-17D504E6F4B9}"/>
              </a:ext>
            </a:extLst>
          </p:cNvPr>
          <p:cNvSpPr/>
          <p:nvPr/>
        </p:nvSpPr>
        <p:spPr>
          <a:xfrm>
            <a:off x="6501728" y="4136991"/>
            <a:ext cx="140677" cy="2914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614C46-3C28-8605-5E89-B95FAFA07964}"/>
              </a:ext>
            </a:extLst>
          </p:cNvPr>
          <p:cNvSpPr txBox="1"/>
          <p:nvPr/>
        </p:nvSpPr>
        <p:spPr>
          <a:xfrm>
            <a:off x="10184275" y="2736388"/>
            <a:ext cx="1768734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VTA - Ventral Tegmental Area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B3E4F33-8D61-1CEB-B25D-7B3A1032BE57}"/>
              </a:ext>
            </a:extLst>
          </p:cNvPr>
          <p:cNvSpPr txBox="1"/>
          <p:nvPr/>
        </p:nvSpPr>
        <p:spPr>
          <a:xfrm>
            <a:off x="9593718" y="3677393"/>
            <a:ext cx="176873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Substantia Nigra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FA3D27-F4EC-2D0E-A42C-FD0D98BC94D4}"/>
              </a:ext>
            </a:extLst>
          </p:cNvPr>
          <p:cNvSpPr txBox="1"/>
          <p:nvPr/>
        </p:nvSpPr>
        <p:spPr>
          <a:xfrm>
            <a:off x="8764078" y="4511691"/>
            <a:ext cx="1255891" cy="646331"/>
          </a:xfrm>
          <a:prstGeom prst="rect">
            <a:avLst/>
          </a:prstGeom>
          <a:solidFill>
            <a:srgbClr val="3BCC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Locus Coeruleus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008AA8-AF7B-CA4C-A5ED-83494B7DB87F}"/>
              </a:ext>
            </a:extLst>
          </p:cNvPr>
          <p:cNvSpPr txBox="1"/>
          <p:nvPr/>
        </p:nvSpPr>
        <p:spPr>
          <a:xfrm>
            <a:off x="9932818" y="5375416"/>
            <a:ext cx="1473364" cy="369332"/>
          </a:xfrm>
          <a:prstGeom prst="rect">
            <a:avLst/>
          </a:prstGeom>
          <a:solidFill>
            <a:srgbClr val="FF9999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Dorsal Raphe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478305A-2914-CC94-383A-283C6F67A792}"/>
              </a:ext>
            </a:extLst>
          </p:cNvPr>
          <p:cNvSpPr/>
          <p:nvPr/>
        </p:nvSpPr>
        <p:spPr>
          <a:xfrm>
            <a:off x="6527131" y="4431780"/>
            <a:ext cx="154565" cy="311613"/>
          </a:xfrm>
          <a:prstGeom prst="ellipse">
            <a:avLst/>
          </a:prstGeom>
          <a:solidFill>
            <a:srgbClr val="FF999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9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7" grpId="0" animBg="1"/>
      <p:bldP spid="28" grpId="0" animBg="1"/>
      <p:bldP spid="35" grpId="0" animBg="1"/>
      <p:bldP spid="37" grpId="0" animBg="1"/>
      <p:bldP spid="38" grpId="0" animBg="1"/>
      <p:bldP spid="41" grpId="0" animBg="1"/>
      <p:bldP spid="43" grpId="0" animBg="1"/>
      <p:bldP spid="4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8BA2A-C733-464D-1A49-7DC30AB5A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18" y="533401"/>
            <a:ext cx="11277600" cy="67861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One neuron … one neurotransmitter? Nope.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05614-4B0A-4AFF-0EEB-A31867B9ED2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83863" y="1597176"/>
            <a:ext cx="10214263" cy="4545104"/>
          </a:xfrm>
        </p:spPr>
        <p:txBody>
          <a:bodyPr/>
          <a:lstStyle/>
          <a:p>
            <a:r>
              <a:rPr lang="en-US" sz="2000" dirty="0"/>
              <a:t>Some 100 neurotransmitters and counting… </a:t>
            </a:r>
          </a:p>
          <a:p>
            <a:endParaRPr lang="en-US" sz="2000" dirty="0"/>
          </a:p>
          <a:p>
            <a:r>
              <a:rPr lang="en-US" sz="2000" dirty="0"/>
              <a:t>Most, if not all neurons synthesize and release more than 1 neurotransmitter</a:t>
            </a:r>
          </a:p>
          <a:p>
            <a:pPr lvl="1"/>
            <a:r>
              <a:rPr lang="en-US" sz="1800" dirty="0"/>
              <a:t>Often physically separated from each other or released at different times/due to different stimulation</a:t>
            </a:r>
          </a:p>
          <a:p>
            <a:pPr lvl="1"/>
            <a:r>
              <a:rPr lang="en-US" sz="1800" dirty="0"/>
              <a:t>So, we are typically referring to the </a:t>
            </a:r>
            <a:r>
              <a:rPr lang="en-US" sz="1800" u="sng" dirty="0"/>
              <a:t>primary</a:t>
            </a:r>
            <a:r>
              <a:rPr lang="en-US" sz="1800" dirty="0"/>
              <a:t> neurotransmitter released</a:t>
            </a:r>
          </a:p>
          <a:p>
            <a:pPr lvl="1"/>
            <a:endParaRPr lang="en-US" sz="1800" dirty="0"/>
          </a:p>
          <a:p>
            <a:r>
              <a:rPr lang="en-US" sz="2000" dirty="0"/>
              <a:t>Furthermore, neurotransmitters are everywhere in your body… not just your brain!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7289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59AE7-2808-EB09-1A07-6697CB480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nervous system</a:t>
            </a:r>
          </a:p>
        </p:txBody>
      </p:sp>
      <p:pic>
        <p:nvPicPr>
          <p:cNvPr id="4" name="Content Placeholder 4" descr="A diagram of a brain and neuron&#10;&#10;Description automatically generated">
            <a:extLst>
              <a:ext uri="{FF2B5EF4-FFF2-40B4-BE49-F238E27FC236}">
                <a16:creationId xmlns:a16="http://schemas.microsoft.com/office/drawing/2014/main" id="{41A8B88D-49CB-C4B0-A6D8-B2E74CC35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563" y="2159709"/>
            <a:ext cx="7223563" cy="40603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38347D-529E-15ED-D646-832F092996BA}"/>
              </a:ext>
            </a:extLst>
          </p:cNvPr>
          <p:cNvSpPr txBox="1"/>
          <p:nvPr/>
        </p:nvSpPr>
        <p:spPr>
          <a:xfrm>
            <a:off x="5884433" y="1914862"/>
            <a:ext cx="15937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Brain Nucleus/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B4E7D4-90D6-100E-E697-294EA6921449}"/>
              </a:ext>
            </a:extLst>
          </p:cNvPr>
          <p:cNvSpPr/>
          <p:nvPr/>
        </p:nvSpPr>
        <p:spPr>
          <a:xfrm>
            <a:off x="655508" y="2089702"/>
            <a:ext cx="1452282" cy="23881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Nervous System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17AF1C-04D7-EA67-D46C-066C2B726000}"/>
              </a:ext>
            </a:extLst>
          </p:cNvPr>
          <p:cNvCxnSpPr/>
          <p:nvPr/>
        </p:nvCxnSpPr>
        <p:spPr>
          <a:xfrm>
            <a:off x="2194560" y="3388659"/>
            <a:ext cx="505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31E4CB7-7064-2AD6-7215-109D520F844B}"/>
              </a:ext>
            </a:extLst>
          </p:cNvPr>
          <p:cNvSpPr/>
          <p:nvPr/>
        </p:nvSpPr>
        <p:spPr>
          <a:xfrm>
            <a:off x="612950" y="1929282"/>
            <a:ext cx="2090057" cy="43107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E8F476D-4EA6-6A03-0264-FE7B447E955D}"/>
              </a:ext>
            </a:extLst>
          </p:cNvPr>
          <p:cNvCxnSpPr>
            <a:cxnSpLocks/>
          </p:cNvCxnSpPr>
          <p:nvPr/>
        </p:nvCxnSpPr>
        <p:spPr>
          <a:xfrm>
            <a:off x="1322029" y="4555942"/>
            <a:ext cx="0" cy="759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9C2AE0C-10B8-3CD4-2073-BDCC2375A071}"/>
              </a:ext>
            </a:extLst>
          </p:cNvPr>
          <p:cNvSpPr txBox="1"/>
          <p:nvPr/>
        </p:nvSpPr>
        <p:spPr>
          <a:xfrm>
            <a:off x="964642" y="5345723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Body!</a:t>
            </a:r>
          </a:p>
        </p:txBody>
      </p:sp>
    </p:spTree>
    <p:extLst>
      <p:ext uri="{BB962C8B-B14F-4D97-AF65-F5344CB8AC3E}">
        <p14:creationId xmlns:p14="http://schemas.microsoft.com/office/powerpoint/2010/main" val="315821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" descr="CNS all                                                        00000E81CD 8                           B10E1245:">
            <a:extLst>
              <a:ext uri="{FF2B5EF4-FFF2-40B4-BE49-F238E27FC236}">
                <a16:creationId xmlns:a16="http://schemas.microsoft.com/office/drawing/2014/main" id="{E5E6918E-B634-8DA1-B2B1-FF42DA66E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356" y="0"/>
            <a:ext cx="4615592" cy="6942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Text Box 4">
            <a:extLst>
              <a:ext uri="{FF2B5EF4-FFF2-40B4-BE49-F238E27FC236}">
                <a16:creationId xmlns:a16="http://schemas.microsoft.com/office/drawing/2014/main" id="{2B02944A-7A91-EEAC-5C51-AF57233AE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052" y="2704549"/>
            <a:ext cx="37544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/>
            <a:r>
              <a:rPr lang="en-US" altLang="en-US" dirty="0"/>
              <a:t>The nervous system has central and peripheral components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50C0CC-8D72-5C59-E493-B2A092D20A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43" t="25362" r="77993" b="23237"/>
          <a:stretch/>
        </p:blipFill>
        <p:spPr>
          <a:xfrm>
            <a:off x="8772939" y="-212035"/>
            <a:ext cx="3248076" cy="7263967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MQ-Fig-02-15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"/>
          <a:stretch>
            <a:fillRect/>
          </a:stretch>
        </p:blipFill>
        <p:spPr bwMode="auto">
          <a:xfrm>
            <a:off x="3346101" y="651214"/>
            <a:ext cx="8390926" cy="597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4FF51A-DD94-4B7F-BBA4-B0B05AACF398}"/>
              </a:ext>
            </a:extLst>
          </p:cNvPr>
          <p:cNvSpPr txBox="1"/>
          <p:nvPr/>
        </p:nvSpPr>
        <p:spPr>
          <a:xfrm>
            <a:off x="666078" y="617048"/>
            <a:ext cx="25000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Major Divisions of the Nervous System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8B9E4C-B10E-4748-91CF-7B0F4A4A6BAD}"/>
              </a:ext>
            </a:extLst>
          </p:cNvPr>
          <p:cNvSpPr/>
          <p:nvPr/>
        </p:nvSpPr>
        <p:spPr>
          <a:xfrm>
            <a:off x="10312995" y="691438"/>
            <a:ext cx="1011497" cy="136596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8E2A244-922A-4B8C-9474-273A456C0EF8}"/>
              </a:ext>
            </a:extLst>
          </p:cNvPr>
          <p:cNvSpPr/>
          <p:nvPr/>
        </p:nvSpPr>
        <p:spPr>
          <a:xfrm>
            <a:off x="10259367" y="2671465"/>
            <a:ext cx="954594" cy="212913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47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DF2E2D0-F95B-4BA9-8D7C-D3380BBFE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287" y="572398"/>
            <a:ext cx="4778413" cy="678611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Central Nervous System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79191A3-4770-488E-8B1B-B66E28E86C8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37260" y="1608180"/>
            <a:ext cx="4498898" cy="4360415"/>
          </a:xfrm>
        </p:spPr>
        <p:txBody>
          <a:bodyPr/>
          <a:lstStyle/>
          <a:p>
            <a:r>
              <a:rPr lang="en-US" dirty="0"/>
              <a:t>Consists of the brain and spinal cord.</a:t>
            </a:r>
          </a:p>
          <a:p>
            <a:endParaRPr lang="en-US" dirty="0"/>
          </a:p>
          <a:p>
            <a:r>
              <a:rPr lang="en-US" dirty="0"/>
              <a:t>Functions.</a:t>
            </a:r>
          </a:p>
          <a:p>
            <a:pPr marL="660788" lvl="2" indent="-342900">
              <a:buFont typeface="Arial" panose="020B0604020202020204" pitchFamily="34" charset="0"/>
              <a:buChar char="•"/>
            </a:pPr>
            <a:r>
              <a:rPr lang="en-US" dirty="0"/>
              <a:t>Integration of information.</a:t>
            </a:r>
          </a:p>
          <a:p>
            <a:pPr marL="660788" lvl="2" indent="-342900">
              <a:buFont typeface="Arial" panose="020B0604020202020204" pitchFamily="34" charset="0"/>
              <a:buChar char="•"/>
            </a:pPr>
            <a:r>
              <a:rPr lang="en-US" dirty="0"/>
              <a:t>Learning and memory.</a:t>
            </a:r>
          </a:p>
          <a:p>
            <a:pPr marL="660788" lvl="2" indent="-342900">
              <a:buFont typeface="Arial" panose="020B0604020202020204" pitchFamily="34" charset="0"/>
              <a:buChar char="•"/>
            </a:pPr>
            <a:r>
              <a:rPr lang="en-US" dirty="0"/>
              <a:t>Coordination of activity.</a:t>
            </a:r>
          </a:p>
          <a:p>
            <a:pPr marL="660788" lvl="2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887D5E3F-C615-3DC5-332F-22C2BDC75046}"/>
              </a:ext>
            </a:extLst>
          </p:cNvPr>
          <p:cNvSpPr txBox="1">
            <a:spLocks/>
          </p:cNvSpPr>
          <p:nvPr/>
        </p:nvSpPr>
        <p:spPr>
          <a:xfrm>
            <a:off x="6686550" y="1537968"/>
            <a:ext cx="4477168" cy="4239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23888" indent="-277813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Nerves and nuclei (i.e., ‘ganglia’) that lie outside of the brain and spinal cord.</a:t>
            </a:r>
          </a:p>
          <a:p>
            <a:endParaRPr lang="en-US" dirty="0"/>
          </a:p>
          <a:p>
            <a:r>
              <a:rPr lang="en-US" dirty="0"/>
              <a:t>Functions depend on sub-system… </a:t>
            </a: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C7E87799-B75D-73A0-8C70-97CA24292A66}"/>
              </a:ext>
            </a:extLst>
          </p:cNvPr>
          <p:cNvSpPr txBox="1">
            <a:spLocks/>
          </p:cNvSpPr>
          <p:nvPr/>
        </p:nvSpPr>
        <p:spPr>
          <a:xfrm>
            <a:off x="6469380" y="566787"/>
            <a:ext cx="4926159" cy="678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>
                <a:solidFill>
                  <a:schemeClr val="tx1"/>
                </a:solidFill>
              </a:rPr>
              <a:t>peripheral Nervous System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C22E378-CCFF-A80F-E66B-FD2329BDB1B3}"/>
              </a:ext>
            </a:extLst>
          </p:cNvPr>
          <p:cNvCxnSpPr/>
          <p:nvPr/>
        </p:nvCxnSpPr>
        <p:spPr>
          <a:xfrm>
            <a:off x="5828044" y="562708"/>
            <a:ext cx="0" cy="6903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71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MQ-Fig-02-15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"/>
          <a:stretch>
            <a:fillRect/>
          </a:stretch>
        </p:blipFill>
        <p:spPr bwMode="auto">
          <a:xfrm>
            <a:off x="3402561" y="691438"/>
            <a:ext cx="8334466" cy="593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4FF51A-DD94-4B7F-BBA4-B0B05AACF398}"/>
              </a:ext>
            </a:extLst>
          </p:cNvPr>
          <p:cNvSpPr txBox="1"/>
          <p:nvPr/>
        </p:nvSpPr>
        <p:spPr>
          <a:xfrm>
            <a:off x="666078" y="617048"/>
            <a:ext cx="2557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Major Divisions of the Nervous System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8B9E4C-B10E-4748-91CF-7B0F4A4A6BAD}"/>
              </a:ext>
            </a:extLst>
          </p:cNvPr>
          <p:cNvSpPr/>
          <p:nvPr/>
        </p:nvSpPr>
        <p:spPr>
          <a:xfrm>
            <a:off x="10312994" y="691438"/>
            <a:ext cx="1447800" cy="136596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8E2A244-922A-4B8C-9474-273A456C0EF8}"/>
              </a:ext>
            </a:extLst>
          </p:cNvPr>
          <p:cNvSpPr/>
          <p:nvPr/>
        </p:nvSpPr>
        <p:spPr>
          <a:xfrm>
            <a:off x="10046294" y="2671465"/>
            <a:ext cx="1447800" cy="212913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FA61972-AA22-465E-A191-860ACF2B5B4B}"/>
              </a:ext>
            </a:extLst>
          </p:cNvPr>
          <p:cNvSpPr/>
          <p:nvPr/>
        </p:nvSpPr>
        <p:spPr>
          <a:xfrm>
            <a:off x="4256532" y="2671466"/>
            <a:ext cx="3619500" cy="4616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8195DCA-D6C8-4533-8E78-DB38767C0A7E}"/>
              </a:ext>
            </a:extLst>
          </p:cNvPr>
          <p:cNvSpPr/>
          <p:nvPr/>
        </p:nvSpPr>
        <p:spPr>
          <a:xfrm>
            <a:off x="4369395" y="3133131"/>
            <a:ext cx="1643283" cy="461665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01E4375-38F8-4B28-90F5-4CCD8AFF8792}"/>
              </a:ext>
            </a:extLst>
          </p:cNvPr>
          <p:cNvCxnSpPr>
            <a:cxnSpLocks/>
          </p:cNvCxnSpPr>
          <p:nvPr/>
        </p:nvCxnSpPr>
        <p:spPr>
          <a:xfrm flipH="1">
            <a:off x="4046263" y="3518596"/>
            <a:ext cx="579546" cy="369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6522C72-4FED-4BAB-B53F-EA5DAF8C2321}"/>
              </a:ext>
            </a:extLst>
          </p:cNvPr>
          <p:cNvSpPr txBox="1"/>
          <p:nvPr/>
        </p:nvSpPr>
        <p:spPr>
          <a:xfrm>
            <a:off x="3147076" y="3873921"/>
            <a:ext cx="106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“Fight or flight” system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6CA731E-CB45-4A72-8D57-93B01A568B21}"/>
              </a:ext>
            </a:extLst>
          </p:cNvPr>
          <p:cNvSpPr/>
          <p:nvPr/>
        </p:nvSpPr>
        <p:spPr>
          <a:xfrm>
            <a:off x="6066283" y="3133131"/>
            <a:ext cx="1671179" cy="461665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772FB5B-AD0D-4018-BF66-0D0E73F5EC20}"/>
              </a:ext>
            </a:extLst>
          </p:cNvPr>
          <p:cNvCxnSpPr/>
          <p:nvPr/>
        </p:nvCxnSpPr>
        <p:spPr>
          <a:xfrm flipH="1">
            <a:off x="4046264" y="3594796"/>
            <a:ext cx="2685331" cy="1667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BBDCD-AE9E-4033-AB7E-7E4572E10ED2}"/>
              </a:ext>
            </a:extLst>
          </p:cNvPr>
          <p:cNvSpPr txBox="1"/>
          <p:nvPr/>
        </p:nvSpPr>
        <p:spPr>
          <a:xfrm>
            <a:off x="3040396" y="5211690"/>
            <a:ext cx="1216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“Rest and digest” system</a:t>
            </a:r>
          </a:p>
        </p:txBody>
      </p:sp>
    </p:spTree>
    <p:extLst>
      <p:ext uri="{BB962C8B-B14F-4D97-AF65-F5344CB8AC3E}">
        <p14:creationId xmlns:p14="http://schemas.microsoft.com/office/powerpoint/2010/main" val="1296586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7" grpId="0" animBg="1"/>
      <p:bldP spid="21" grpId="0"/>
      <p:bldP spid="22" grpId="0" animBg="1"/>
      <p:bldP spid="2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A925011-CC47-4B4C-A75B-60A28A5C8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716" y="584500"/>
            <a:ext cx="11277600" cy="678611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Autonomic Nervous System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8788CCA-ADDF-4A12-8D3D-93565B8DD56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Many psychoactive drugs affect the brain and the autonomic nervous system simultaneously </a:t>
            </a:r>
          </a:p>
          <a:p>
            <a:r>
              <a:rPr lang="en-US" sz="1800" dirty="0"/>
              <a:t>Uses feedback and feedforward loops to maintain homeostasis </a:t>
            </a:r>
          </a:p>
          <a:p>
            <a:pPr lvl="1"/>
            <a:r>
              <a:rPr lang="en-US" dirty="0"/>
              <a:t>Monitors and controls the body’s internal environment and involuntary functions.</a:t>
            </a:r>
          </a:p>
          <a:p>
            <a:pPr marL="1278900" lvl="3" indent="-342900">
              <a:buFont typeface="Arial" panose="020B0604020202020204" pitchFamily="34" charset="0"/>
              <a:buChar char="•"/>
            </a:pPr>
            <a:r>
              <a:rPr lang="en-US" sz="1600" dirty="0"/>
              <a:t>Heart rate and blood pressure.</a:t>
            </a:r>
          </a:p>
          <a:p>
            <a:pPr marL="1278900" lvl="3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000" dirty="0"/>
              <a:t>Two branches of the Autonomic Nervous system often act in opposition:</a:t>
            </a:r>
          </a:p>
          <a:p>
            <a:pPr marL="660788" lvl="2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E21A23"/>
                </a:solidFill>
              </a:rPr>
              <a:t>Sympathetic</a:t>
            </a:r>
            <a:r>
              <a:rPr lang="en-US" sz="2000" dirty="0"/>
              <a:t> branch.</a:t>
            </a:r>
          </a:p>
          <a:p>
            <a:pPr marL="1299388" lvl="3"/>
            <a:r>
              <a:rPr lang="en-US" sz="1600" dirty="0"/>
              <a:t>Example: </a:t>
            </a:r>
            <a:r>
              <a:rPr lang="en-US" sz="1600" b="1" dirty="0">
                <a:solidFill>
                  <a:srgbClr val="E21A23"/>
                </a:solidFill>
              </a:rPr>
              <a:t>Norepinephrine</a:t>
            </a:r>
            <a:r>
              <a:rPr lang="en-US" sz="1600" dirty="0"/>
              <a:t> is involved in increasing heart rate.</a:t>
            </a:r>
          </a:p>
          <a:p>
            <a:pPr marL="1299388" lvl="3"/>
            <a:r>
              <a:rPr lang="en-US" sz="1600" dirty="0"/>
              <a:t>“Fight-or-flight” response.</a:t>
            </a:r>
          </a:p>
          <a:p>
            <a:pPr marL="660788" lvl="2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E21A23"/>
                </a:solidFill>
              </a:rPr>
              <a:t>Parasympathetic</a:t>
            </a:r>
            <a:r>
              <a:rPr lang="en-US" sz="2000" dirty="0"/>
              <a:t> branch.</a:t>
            </a:r>
          </a:p>
          <a:p>
            <a:pPr marL="1299388" lvl="3"/>
            <a:r>
              <a:rPr lang="en-US" sz="1600" dirty="0"/>
              <a:t>Example: </a:t>
            </a:r>
            <a:r>
              <a:rPr lang="en-US" sz="1600" b="1" dirty="0">
                <a:solidFill>
                  <a:srgbClr val="625D9C"/>
                </a:solidFill>
              </a:rPr>
              <a:t>Acetylcholine</a:t>
            </a:r>
            <a:r>
              <a:rPr lang="en-US" sz="1600" dirty="0"/>
              <a:t> is involved in decreasing heart rate.</a:t>
            </a:r>
          </a:p>
        </p:txBody>
      </p:sp>
    </p:spTree>
    <p:extLst>
      <p:ext uri="{BB962C8B-B14F-4D97-AF65-F5344CB8AC3E}">
        <p14:creationId xmlns:p14="http://schemas.microsoft.com/office/powerpoint/2010/main" val="18231993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93D4325C-4DFB-66B2-2287-4097A8D1A046}"/>
              </a:ext>
            </a:extLst>
          </p:cNvPr>
          <p:cNvGrpSpPr/>
          <p:nvPr/>
        </p:nvGrpSpPr>
        <p:grpSpPr>
          <a:xfrm>
            <a:off x="259774" y="228358"/>
            <a:ext cx="7294417" cy="6629642"/>
            <a:chOff x="311728" y="321876"/>
            <a:chExt cx="7071201" cy="645033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60A784C-3DA8-6B2C-28C2-7F82DAD246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918" t="17871" r="12898" b="4848"/>
            <a:stretch/>
          </p:blipFill>
          <p:spPr>
            <a:xfrm>
              <a:off x="311728" y="321876"/>
              <a:ext cx="7071201" cy="509178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15BE145-A0B0-E4FC-5378-A0F5722363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7187" t="50213" r="14858" b="21974"/>
            <a:stretch/>
          </p:blipFill>
          <p:spPr>
            <a:xfrm>
              <a:off x="384463" y="4943221"/>
              <a:ext cx="6535882" cy="182899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8F9DCD3-2D2D-4072-BB66-265133CF6A88}"/>
              </a:ext>
            </a:extLst>
          </p:cNvPr>
          <p:cNvSpPr txBox="1"/>
          <p:nvPr/>
        </p:nvSpPr>
        <p:spPr>
          <a:xfrm>
            <a:off x="7502235" y="949038"/>
            <a:ext cx="4468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Branches of the Autonomic Nervous System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3491674-2416-428D-ACA2-DF324E53579C}"/>
              </a:ext>
            </a:extLst>
          </p:cNvPr>
          <p:cNvSpPr/>
          <p:nvPr/>
        </p:nvSpPr>
        <p:spPr>
          <a:xfrm>
            <a:off x="1340428" y="163869"/>
            <a:ext cx="1447800" cy="431877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5A7A1CD-5889-4954-85BB-5C439893FF44}"/>
              </a:ext>
            </a:extLst>
          </p:cNvPr>
          <p:cNvCxnSpPr>
            <a:cxnSpLocks/>
          </p:cNvCxnSpPr>
          <p:nvPr/>
        </p:nvCxnSpPr>
        <p:spPr>
          <a:xfrm flipH="1" flipV="1">
            <a:off x="6452755" y="488373"/>
            <a:ext cx="3938154" cy="509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19623561-ED5F-42C8-A8E7-42EABB47AA87}"/>
              </a:ext>
            </a:extLst>
          </p:cNvPr>
          <p:cNvSpPr/>
          <p:nvPr/>
        </p:nvSpPr>
        <p:spPr>
          <a:xfrm>
            <a:off x="4756766" y="130036"/>
            <a:ext cx="1906759" cy="431877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6F1313E-8D36-446A-A8FB-C3F0FB905D41}"/>
              </a:ext>
            </a:extLst>
          </p:cNvPr>
          <p:cNvCxnSpPr>
            <a:cxnSpLocks/>
          </p:cNvCxnSpPr>
          <p:nvPr/>
        </p:nvCxnSpPr>
        <p:spPr>
          <a:xfrm flipH="1" flipV="1">
            <a:off x="2899064" y="529936"/>
            <a:ext cx="5642263" cy="498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0666812-117A-E063-672F-FD082856BEDE}"/>
              </a:ext>
            </a:extLst>
          </p:cNvPr>
          <p:cNvSpPr txBox="1"/>
          <p:nvPr/>
        </p:nvSpPr>
        <p:spPr>
          <a:xfrm>
            <a:off x="8894619" y="6022863"/>
            <a:ext cx="3052588" cy="646331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marL="317888" lvl="2"/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https://www.youtube.com/watch?v=q3OITaAZLNc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3814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1CD03-4D6E-3D0D-D568-41BA766AC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5E821-8064-E737-540C-B38156AD8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Lobes of the human brain</a:t>
            </a:r>
          </a:p>
        </p:txBody>
      </p:sp>
      <p:pic>
        <p:nvPicPr>
          <p:cNvPr id="5" name="Content Placeholder 4" descr="A diagram of a human brain&#10;&#10;Description automatically generated">
            <a:extLst>
              <a:ext uri="{FF2B5EF4-FFF2-40B4-BE49-F238E27FC236}">
                <a16:creationId xmlns:a16="http://schemas.microsoft.com/office/drawing/2014/main" id="{43409E47-CC39-7075-635A-1E3EACB709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167576" y="1960332"/>
            <a:ext cx="6517299" cy="419551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EEE88B-64F2-49C9-B42B-06E0F23226F7}"/>
              </a:ext>
            </a:extLst>
          </p:cNvPr>
          <p:cNvSpPr txBox="1"/>
          <p:nvPr/>
        </p:nvSpPr>
        <p:spPr>
          <a:xfrm>
            <a:off x="8205000" y="3110720"/>
            <a:ext cx="327328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cortex has 4 primary lobes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Let’s Review: </a:t>
            </a:r>
            <a:br>
              <a:rPr lang="en-US" dirty="0"/>
            </a:br>
            <a:r>
              <a:rPr lang="en-US" dirty="0">
                <a:hlinkClick r:id="rId4"/>
              </a:rPr>
              <a:t>https://www.youtube.com/watch?v=LQ4DlE1Xyd4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02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MQ-Fig-02-15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"/>
          <a:stretch>
            <a:fillRect/>
          </a:stretch>
        </p:blipFill>
        <p:spPr bwMode="auto">
          <a:xfrm>
            <a:off x="3402561" y="691438"/>
            <a:ext cx="8334466" cy="593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4FF51A-DD94-4B7F-BBA4-B0B05AACF398}"/>
              </a:ext>
            </a:extLst>
          </p:cNvPr>
          <p:cNvSpPr txBox="1"/>
          <p:nvPr/>
        </p:nvSpPr>
        <p:spPr>
          <a:xfrm>
            <a:off x="666078" y="617048"/>
            <a:ext cx="23030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Major Divisions of the Nervous System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8B9E4C-B10E-4748-91CF-7B0F4A4A6BAD}"/>
              </a:ext>
            </a:extLst>
          </p:cNvPr>
          <p:cNvSpPr/>
          <p:nvPr/>
        </p:nvSpPr>
        <p:spPr>
          <a:xfrm>
            <a:off x="10312994" y="691438"/>
            <a:ext cx="1447800" cy="136596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8E2A244-922A-4B8C-9474-273A456C0EF8}"/>
              </a:ext>
            </a:extLst>
          </p:cNvPr>
          <p:cNvSpPr/>
          <p:nvPr/>
        </p:nvSpPr>
        <p:spPr>
          <a:xfrm>
            <a:off x="10046294" y="2671465"/>
            <a:ext cx="1447800" cy="212913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0AFEEF8-393F-4C10-B005-369283F6B52D}"/>
              </a:ext>
            </a:extLst>
          </p:cNvPr>
          <p:cNvSpPr/>
          <p:nvPr/>
        </p:nvSpPr>
        <p:spPr>
          <a:xfrm>
            <a:off x="7980395" y="2523529"/>
            <a:ext cx="2332599" cy="6714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D4BBEF-DF2B-4323-BF0B-08969830CE03}"/>
              </a:ext>
            </a:extLst>
          </p:cNvPr>
          <p:cNvCxnSpPr>
            <a:cxnSpLocks/>
          </p:cNvCxnSpPr>
          <p:nvPr/>
        </p:nvCxnSpPr>
        <p:spPr>
          <a:xfrm>
            <a:off x="8996285" y="3135920"/>
            <a:ext cx="0" cy="1827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775F516-1839-4169-8B62-465FE241A934}"/>
              </a:ext>
            </a:extLst>
          </p:cNvPr>
          <p:cNvSpPr txBox="1"/>
          <p:nvPr/>
        </p:nvSpPr>
        <p:spPr>
          <a:xfrm>
            <a:off x="8287355" y="4920622"/>
            <a:ext cx="177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Interactions with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029EDC-0B9C-A84C-B4D6-C42C938C60FF}"/>
              </a:ext>
            </a:extLst>
          </p:cNvPr>
          <p:cNvCxnSpPr>
            <a:cxnSpLocks/>
          </p:cNvCxnSpPr>
          <p:nvPr/>
        </p:nvCxnSpPr>
        <p:spPr>
          <a:xfrm>
            <a:off x="6073889" y="3137594"/>
            <a:ext cx="0" cy="1827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150F0B7-0576-087A-2787-1529D86382DE}"/>
              </a:ext>
            </a:extLst>
          </p:cNvPr>
          <p:cNvSpPr txBox="1"/>
          <p:nvPr/>
        </p:nvSpPr>
        <p:spPr>
          <a:xfrm>
            <a:off x="5234331" y="4892152"/>
            <a:ext cx="177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Interactions with</a:t>
            </a:r>
          </a:p>
        </p:txBody>
      </p:sp>
    </p:spTree>
    <p:extLst>
      <p:ext uri="{BB962C8B-B14F-4D97-AF65-F5344CB8AC3E}">
        <p14:creationId xmlns:p14="http://schemas.microsoft.com/office/powerpoint/2010/main" val="240730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BF7265D-F9F1-4299-BE79-3BCBC502F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6015"/>
            <a:ext cx="11277600" cy="678611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Somatic Nervous System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EFC8679-6B47-4636-AF12-F048B02062C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8000" y="1564473"/>
            <a:ext cx="11277600" cy="364755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Nerve cells on the “front lines,” interacting with the external environment.</a:t>
            </a:r>
          </a:p>
          <a:p>
            <a:pPr marL="666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Controls voluntary actions.</a:t>
            </a:r>
          </a:p>
          <a:p>
            <a:pPr marL="666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Carries sensory information into the central nervous system, or CNS.</a:t>
            </a:r>
          </a:p>
          <a:p>
            <a:pPr marL="666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Carries motor, or movement, information back out to the peripheral nerves.</a:t>
            </a:r>
          </a:p>
        </p:txBody>
      </p:sp>
    </p:spTree>
    <p:extLst>
      <p:ext uri="{BB962C8B-B14F-4D97-AF65-F5344CB8AC3E}">
        <p14:creationId xmlns:p14="http://schemas.microsoft.com/office/powerpoint/2010/main" val="19043435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MQ-Fig-02-15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"/>
          <a:stretch>
            <a:fillRect/>
          </a:stretch>
        </p:blipFill>
        <p:spPr bwMode="auto">
          <a:xfrm>
            <a:off x="3402561" y="691438"/>
            <a:ext cx="8334466" cy="593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4FF51A-DD94-4B7F-BBA4-B0B05AACF398}"/>
              </a:ext>
            </a:extLst>
          </p:cNvPr>
          <p:cNvSpPr txBox="1"/>
          <p:nvPr/>
        </p:nvSpPr>
        <p:spPr>
          <a:xfrm>
            <a:off x="666078" y="617048"/>
            <a:ext cx="23030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Major Divisions of the Nervous System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D4BBEF-DF2B-4323-BF0B-08969830CE03}"/>
              </a:ext>
            </a:extLst>
          </p:cNvPr>
          <p:cNvCxnSpPr>
            <a:cxnSpLocks/>
          </p:cNvCxnSpPr>
          <p:nvPr/>
        </p:nvCxnSpPr>
        <p:spPr>
          <a:xfrm>
            <a:off x="8996285" y="3135920"/>
            <a:ext cx="0" cy="1827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775F516-1839-4169-8B62-465FE241A934}"/>
              </a:ext>
            </a:extLst>
          </p:cNvPr>
          <p:cNvSpPr txBox="1"/>
          <p:nvPr/>
        </p:nvSpPr>
        <p:spPr>
          <a:xfrm>
            <a:off x="8287355" y="4920622"/>
            <a:ext cx="177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Interactions with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01E4375-38F8-4B28-90F5-4CCD8AFF8792}"/>
              </a:ext>
            </a:extLst>
          </p:cNvPr>
          <p:cNvCxnSpPr>
            <a:cxnSpLocks/>
          </p:cNvCxnSpPr>
          <p:nvPr/>
        </p:nvCxnSpPr>
        <p:spPr>
          <a:xfrm flipH="1">
            <a:off x="4046263" y="3518596"/>
            <a:ext cx="579546" cy="369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6522C72-4FED-4BAB-B53F-EA5DAF8C2321}"/>
              </a:ext>
            </a:extLst>
          </p:cNvPr>
          <p:cNvSpPr txBox="1"/>
          <p:nvPr/>
        </p:nvSpPr>
        <p:spPr>
          <a:xfrm>
            <a:off x="3147076" y="3873921"/>
            <a:ext cx="106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“Fight or flight” system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772FB5B-AD0D-4018-BF66-0D0E73F5EC20}"/>
              </a:ext>
            </a:extLst>
          </p:cNvPr>
          <p:cNvCxnSpPr/>
          <p:nvPr/>
        </p:nvCxnSpPr>
        <p:spPr>
          <a:xfrm flipH="1">
            <a:off x="4046264" y="3594796"/>
            <a:ext cx="2685331" cy="1667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BBDCD-AE9E-4033-AB7E-7E4572E10ED2}"/>
              </a:ext>
            </a:extLst>
          </p:cNvPr>
          <p:cNvSpPr txBox="1"/>
          <p:nvPr/>
        </p:nvSpPr>
        <p:spPr>
          <a:xfrm>
            <a:off x="3040396" y="5211690"/>
            <a:ext cx="1216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“Rest and digest” system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029EDC-0B9C-A84C-B4D6-C42C938C60FF}"/>
              </a:ext>
            </a:extLst>
          </p:cNvPr>
          <p:cNvCxnSpPr>
            <a:cxnSpLocks/>
          </p:cNvCxnSpPr>
          <p:nvPr/>
        </p:nvCxnSpPr>
        <p:spPr>
          <a:xfrm>
            <a:off x="6073889" y="3137594"/>
            <a:ext cx="0" cy="1827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150F0B7-0576-087A-2787-1529D86382DE}"/>
              </a:ext>
            </a:extLst>
          </p:cNvPr>
          <p:cNvSpPr txBox="1"/>
          <p:nvPr/>
        </p:nvSpPr>
        <p:spPr>
          <a:xfrm>
            <a:off x="5234331" y="4892152"/>
            <a:ext cx="177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Interactions with</a:t>
            </a:r>
          </a:p>
        </p:txBody>
      </p:sp>
    </p:spTree>
    <p:extLst>
      <p:ext uri="{BB962C8B-B14F-4D97-AF65-F5344CB8AC3E}">
        <p14:creationId xmlns:p14="http://schemas.microsoft.com/office/powerpoint/2010/main" val="3392619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9A4DF-14E7-C1D6-4CC0-260B4B034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F2C63-9E51-8B0D-4269-A78449A5F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94" y="579121"/>
            <a:ext cx="11250706" cy="678611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ventricles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6C5CCC-4BF3-D4E8-8526-08C3CE174672}"/>
              </a:ext>
            </a:extLst>
          </p:cNvPr>
          <p:cNvSpPr txBox="1"/>
          <p:nvPr/>
        </p:nvSpPr>
        <p:spPr>
          <a:xfrm>
            <a:off x="8893479" y="2381137"/>
            <a:ext cx="2622248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dirty="0">
                <a:effectLst/>
                <a:latin typeface="Roboto" panose="02000000000000000000" pitchFamily="2" charset="0"/>
              </a:rPr>
              <a:t>Def: a hollow part or </a:t>
            </a:r>
            <a:r>
              <a:rPr lang="en-US" sz="2000" b="1" i="0" strike="noStrike" dirty="0">
                <a:effectLst/>
                <a:latin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cavity</a:t>
            </a:r>
            <a:r>
              <a:rPr lang="en-US" sz="2000" b="1" i="0" dirty="0">
                <a:effectLst/>
                <a:latin typeface="Roboto" panose="02000000000000000000" pitchFamily="2" charset="0"/>
              </a:rPr>
              <a:t> 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pPr algn="l"/>
            <a:endParaRPr lang="en-US" dirty="0">
              <a:latin typeface="Roboto" panose="02000000000000000000" pitchFamily="2" charset="0"/>
            </a:endParaRPr>
          </a:p>
          <a:p>
            <a:pPr algn="l"/>
            <a:endParaRPr lang="en-US" b="0" i="0" dirty="0">
              <a:effectLst/>
              <a:latin typeface="Roboto" panose="02000000000000000000" pitchFamily="2" charset="0"/>
            </a:endParaRPr>
          </a:p>
          <a:p>
            <a:pPr algn="l"/>
            <a:endParaRPr lang="en-US" dirty="0">
              <a:latin typeface="Roboto" panose="02000000000000000000" pitchFamily="2" charset="0"/>
            </a:endParaRPr>
          </a:p>
          <a:p>
            <a:pPr algn="l"/>
            <a:r>
              <a:rPr lang="en-US" b="0" i="0" dirty="0">
                <a:effectLst/>
                <a:latin typeface="Roboto" panose="02000000000000000000" pitchFamily="2" charset="0"/>
              </a:rPr>
              <a:t>four connected fluid-filled </a:t>
            </a:r>
            <a:r>
              <a:rPr lang="en-US" b="0" i="0" u="none" strike="noStrike" dirty="0">
                <a:effectLst/>
                <a:latin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cavities</a:t>
            </a:r>
            <a:r>
              <a:rPr lang="en-US" b="0" i="0" dirty="0">
                <a:effectLst/>
                <a:latin typeface="Roboto" panose="02000000000000000000" pitchFamily="2" charset="0"/>
              </a:rPr>
              <a:t> in the brain</a:t>
            </a:r>
            <a:r>
              <a:rPr lang="en-US" dirty="0">
                <a:solidFill>
                  <a:srgbClr val="BDC1C6"/>
                </a:solidFill>
                <a:latin typeface="Roboto" panose="02000000000000000000" pitchFamily="2" charset="0"/>
              </a:rPr>
              <a:t> </a:t>
            </a:r>
            <a:r>
              <a:rPr lang="en-US" dirty="0">
                <a:latin typeface="Roboto" panose="02000000000000000000" pitchFamily="2" charset="0"/>
              </a:rPr>
              <a:t>through which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</a:rPr>
              <a:t>cerebrospinal fluid </a:t>
            </a:r>
            <a:r>
              <a:rPr lang="en-US" dirty="0">
                <a:latin typeface="Roboto" panose="02000000000000000000" pitchFamily="2" charset="0"/>
              </a:rPr>
              <a:t>circulates</a:t>
            </a:r>
            <a:endParaRPr lang="en-US" b="0" i="0" dirty="0">
              <a:effectLst/>
              <a:latin typeface="Roboto" panose="02000000000000000000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0796AD6-DBB2-D3A1-1F77-82B1765ED1A0}"/>
              </a:ext>
            </a:extLst>
          </p:cNvPr>
          <p:cNvGrpSpPr/>
          <p:nvPr/>
        </p:nvGrpSpPr>
        <p:grpSpPr>
          <a:xfrm>
            <a:off x="676273" y="1407273"/>
            <a:ext cx="8010527" cy="4993527"/>
            <a:chOff x="676273" y="1407273"/>
            <a:chExt cx="8010527" cy="4993527"/>
          </a:xfrm>
        </p:grpSpPr>
        <p:pic>
          <p:nvPicPr>
            <p:cNvPr id="1026" name="Picture 2" descr="The Ventricles of the Brain - Lateral - Third - Fourth - TeachMeAnatomy">
              <a:extLst>
                <a:ext uri="{FF2B5EF4-FFF2-40B4-BE49-F238E27FC236}">
                  <a16:creationId xmlns:a16="http://schemas.microsoft.com/office/drawing/2014/main" id="{95BADD25-0822-340D-E944-86DC1AFDA3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46" r="11586" b="5052"/>
            <a:stretch/>
          </p:blipFill>
          <p:spPr bwMode="auto">
            <a:xfrm>
              <a:off x="676273" y="1407273"/>
              <a:ext cx="7786688" cy="4871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1A2C8E0-57B2-F658-2812-D009BAFDFB5F}"/>
                </a:ext>
              </a:extLst>
            </p:cNvPr>
            <p:cNvSpPr/>
            <p:nvPr/>
          </p:nvSpPr>
          <p:spPr>
            <a:xfrm>
              <a:off x="5943600" y="5815013"/>
              <a:ext cx="2519361" cy="58578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B73B667-61A3-855A-91F2-B010CA0F6C43}"/>
                </a:ext>
              </a:extLst>
            </p:cNvPr>
            <p:cNvSpPr/>
            <p:nvPr/>
          </p:nvSpPr>
          <p:spPr>
            <a:xfrm>
              <a:off x="6784932" y="4071685"/>
              <a:ext cx="1901868" cy="67861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0374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58C16-3C63-F413-9445-E99412621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CF69171-A849-AE07-0EA5-E4BF205D1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7018"/>
            <a:ext cx="11277600" cy="678611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the human Brain: Major Structures/Regions</a:t>
            </a:r>
            <a:endParaRPr lang="en-IN" sz="2800" dirty="0">
              <a:solidFill>
                <a:schemeClr val="tx1"/>
              </a:solidFill>
            </a:endParaRPr>
          </a:p>
        </p:txBody>
      </p:sp>
      <p:pic>
        <p:nvPicPr>
          <p:cNvPr id="12" name="Picture Placeholder 11" descr="An illustration shows the cross section of the brain.">
            <a:extLst>
              <a:ext uri="{FF2B5EF4-FFF2-40B4-BE49-F238E27FC236}">
                <a16:creationId xmlns:a16="http://schemas.microsoft.com/office/drawing/2014/main" id="{3EB3F327-EFDF-DF7A-45E0-B6EA9F018B9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824" b="-1588"/>
          <a:stretch/>
        </p:blipFill>
        <p:spPr>
          <a:xfrm>
            <a:off x="1985186" y="1411856"/>
            <a:ext cx="8059615" cy="529791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CB650E-A1FF-7CF1-9098-9EE05EB4C532}"/>
              </a:ext>
            </a:extLst>
          </p:cNvPr>
          <p:cNvSpPr txBox="1"/>
          <p:nvPr/>
        </p:nvSpPr>
        <p:spPr>
          <a:xfrm>
            <a:off x="10168667" y="6434648"/>
            <a:ext cx="1567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Figure 4.4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3BB6E1-A822-7AB0-7F4C-5B2ED83A9812}"/>
              </a:ext>
            </a:extLst>
          </p:cNvPr>
          <p:cNvSpPr txBox="1"/>
          <p:nvPr/>
        </p:nvSpPr>
        <p:spPr>
          <a:xfrm>
            <a:off x="9185534" y="1508541"/>
            <a:ext cx="1114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(Cortex)</a:t>
            </a:r>
            <a:endParaRPr lang="en-US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4CED24-099C-1929-9B4E-00D79C43F7BE}"/>
              </a:ext>
            </a:extLst>
          </p:cNvPr>
          <p:cNvSpPr txBox="1"/>
          <p:nvPr/>
        </p:nvSpPr>
        <p:spPr>
          <a:xfrm>
            <a:off x="1585515" y="1778856"/>
            <a:ext cx="2050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(Prefrontal Cortex)</a:t>
            </a:r>
            <a:endParaRPr lang="en-US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6F4F5F-9680-4381-CA37-9AB97C45354B}"/>
              </a:ext>
            </a:extLst>
          </p:cNvPr>
          <p:cNvSpPr txBox="1"/>
          <p:nvPr/>
        </p:nvSpPr>
        <p:spPr>
          <a:xfrm>
            <a:off x="8771096" y="2313155"/>
            <a:ext cx="136488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Thalamus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B4B610-3ADD-3CB4-DF90-CFA9394FAB91}"/>
              </a:ext>
            </a:extLst>
          </p:cNvPr>
          <p:cNvCxnSpPr>
            <a:cxnSpLocks/>
          </p:cNvCxnSpPr>
          <p:nvPr/>
        </p:nvCxnSpPr>
        <p:spPr>
          <a:xfrm flipV="1">
            <a:off x="6490477" y="1565031"/>
            <a:ext cx="656217" cy="130167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8CD64F6-106A-87A6-83EC-370AD1E1C38A}"/>
              </a:ext>
            </a:extLst>
          </p:cNvPr>
          <p:cNvSpPr txBox="1"/>
          <p:nvPr/>
        </p:nvSpPr>
        <p:spPr>
          <a:xfrm>
            <a:off x="6673992" y="1227344"/>
            <a:ext cx="18655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Corpus Callosum</a:t>
            </a:r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4D194F-88EB-E305-8C04-DC97C678723A}"/>
              </a:ext>
            </a:extLst>
          </p:cNvPr>
          <p:cNvSpPr/>
          <p:nvPr/>
        </p:nvSpPr>
        <p:spPr>
          <a:xfrm>
            <a:off x="1833782" y="4298159"/>
            <a:ext cx="2050326" cy="50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379E3D-1557-F4AB-6BBD-C8D92A2B0ECD}"/>
              </a:ext>
            </a:extLst>
          </p:cNvPr>
          <p:cNvCxnSpPr>
            <a:cxnSpLocks/>
          </p:cNvCxnSpPr>
          <p:nvPr/>
        </p:nvCxnSpPr>
        <p:spPr>
          <a:xfrm flipH="1">
            <a:off x="2610678" y="3591339"/>
            <a:ext cx="3485322" cy="246570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A4A7A4-202A-1E5E-0CEC-602013AFA357}"/>
              </a:ext>
            </a:extLst>
          </p:cNvPr>
          <p:cNvSpPr txBox="1"/>
          <p:nvPr/>
        </p:nvSpPr>
        <p:spPr>
          <a:xfrm>
            <a:off x="1335923" y="5387652"/>
            <a:ext cx="17508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Lateral</a:t>
            </a:r>
            <a:r>
              <a:rPr lang="en-US" u="sng" dirty="0"/>
              <a:t> Regions</a:t>
            </a:r>
          </a:p>
          <a:p>
            <a:r>
              <a:rPr lang="en-US" dirty="0"/>
              <a:t>Hippocampus</a:t>
            </a:r>
          </a:p>
          <a:p>
            <a:r>
              <a:rPr lang="en-US" dirty="0"/>
              <a:t>Amygdala</a:t>
            </a:r>
          </a:p>
        </p:txBody>
      </p:sp>
    </p:spTree>
    <p:extLst>
      <p:ext uri="{BB962C8B-B14F-4D97-AF65-F5344CB8AC3E}">
        <p14:creationId xmlns:p14="http://schemas.microsoft.com/office/powerpoint/2010/main" val="1322967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66F2C5-5B77-5199-4D58-6312DC38FC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852" y="1749287"/>
            <a:ext cx="11111948" cy="5009322"/>
          </a:xfrm>
        </p:spPr>
        <p:txBody>
          <a:bodyPr/>
          <a:lstStyle/>
          <a:p>
            <a:pPr marL="0" marR="0">
              <a:spcBef>
                <a:spcPts val="0"/>
              </a:spcBef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Cortex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–</a:t>
            </a:r>
          </a:p>
          <a:p>
            <a:pPr marL="0">
              <a:spcBef>
                <a:spcPts val="0"/>
              </a:spcBef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Cerebellum – </a:t>
            </a:r>
          </a:p>
          <a:p>
            <a:pPr marL="0">
              <a:spcBef>
                <a:spcPts val="0"/>
              </a:spcBef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Spinal cord –</a:t>
            </a:r>
          </a:p>
          <a:p>
            <a:pPr marL="0" marR="0">
              <a:spcBef>
                <a:spcPts val="0"/>
              </a:spcBef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Thalamus – </a:t>
            </a:r>
          </a:p>
          <a:p>
            <a:pPr marL="0" marR="0">
              <a:spcBef>
                <a:spcPts val="0"/>
              </a:spcBef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Hypothalamus – </a:t>
            </a:r>
          </a:p>
          <a:p>
            <a:pPr marL="0" marR="0">
              <a:spcBef>
                <a:spcPts val="0"/>
              </a:spcBef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Pituitary gland – </a:t>
            </a:r>
          </a:p>
          <a:p>
            <a:pPr marL="0" marR="0">
              <a:spcBef>
                <a:spcPts val="0"/>
              </a:spcBef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Midbrain – </a:t>
            </a:r>
          </a:p>
          <a:p>
            <a:pPr marL="0" marR="0">
              <a:spcBef>
                <a:spcPts val="0"/>
              </a:spcBef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Pons – </a:t>
            </a:r>
          </a:p>
          <a:p>
            <a:pPr marL="0" marR="0">
              <a:spcBef>
                <a:spcPts val="0"/>
              </a:spcBef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Medulla oblongata – </a:t>
            </a:r>
          </a:p>
          <a:p>
            <a:pPr marL="0">
              <a:spcBef>
                <a:spcPts val="0"/>
              </a:spcBef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Hippocampus – </a:t>
            </a:r>
          </a:p>
          <a:p>
            <a:pPr marL="0" marR="0">
              <a:spcBef>
                <a:spcPts val="0"/>
              </a:spcBef>
            </a:pP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Amygdala </a:t>
            </a: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– </a:t>
            </a:r>
            <a:endParaRPr lang="en-US" dirty="0"/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9769A7E-6608-002F-93FE-7D2BA3B98A6B}"/>
              </a:ext>
            </a:extLst>
          </p:cNvPr>
          <p:cNvSpPr txBox="1">
            <a:spLocks/>
          </p:cNvSpPr>
          <p:nvPr/>
        </p:nvSpPr>
        <p:spPr>
          <a:xfrm>
            <a:off x="457200" y="627530"/>
            <a:ext cx="11277600" cy="678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</a:rPr>
              <a:t>the human Brain: Functions of Major Structures/Regions</a:t>
            </a:r>
            <a:endParaRPr lang="en-IN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68203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Custom 2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1E664F"/>
      </a:accent1>
      <a:accent2>
        <a:srgbClr val="47BE7A"/>
      </a:accent2>
      <a:accent3>
        <a:srgbClr val="88D5A9"/>
      </a:accent3>
      <a:accent4>
        <a:srgbClr val="969FA7"/>
      </a:accent4>
      <a:accent5>
        <a:srgbClr val="E8A844"/>
      </a:accent5>
      <a:accent6>
        <a:srgbClr val="A1561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3419</TotalTime>
  <Words>2360</Words>
  <Application>Microsoft Macintosh PowerPoint</Application>
  <PresentationFormat>Widescreen</PresentationFormat>
  <Paragraphs>382</Paragraphs>
  <Slides>62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5" baseType="lpstr">
      <vt:lpstr>Aptos</vt:lpstr>
      <vt:lpstr>Arial</vt:lpstr>
      <vt:lpstr>Calibri</vt:lpstr>
      <vt:lpstr>Comic Sans MS</vt:lpstr>
      <vt:lpstr>Gill Sans MT</vt:lpstr>
      <vt:lpstr>Google Sans</vt:lpstr>
      <vt:lpstr>Helvetica</vt:lpstr>
      <vt:lpstr>Roboto</vt:lpstr>
      <vt:lpstr>Times</vt:lpstr>
      <vt:lpstr>Times New Roman</vt:lpstr>
      <vt:lpstr>Wingdings</vt:lpstr>
      <vt:lpstr>Wingdings 2</vt:lpstr>
      <vt:lpstr>Dividend</vt:lpstr>
      <vt:lpstr>Introduction to neuroscience</vt:lpstr>
      <vt:lpstr>neuroanatomy</vt:lpstr>
      <vt:lpstr>Psychoactive drugs alter brain chemistry and signaling</vt:lpstr>
      <vt:lpstr>Common planes of brain sections: A) horizontal  B) coronal C) sagittal</vt:lpstr>
      <vt:lpstr>Anatomical terms of direction  </vt:lpstr>
      <vt:lpstr>Lobes of the human brain</vt:lpstr>
      <vt:lpstr>ventricles</vt:lpstr>
      <vt:lpstr>the human Brain: Major Structures/Regions</vt:lpstr>
      <vt:lpstr>PowerPoint Presentation</vt:lpstr>
      <vt:lpstr>neuroanatomy</vt:lpstr>
      <vt:lpstr>the Brain: critical Nuclei for drugs effects</vt:lpstr>
      <vt:lpstr>the Brain: Key Nuclei</vt:lpstr>
      <vt:lpstr>neuroanatomy</vt:lpstr>
      <vt:lpstr>Components of the brain and Nervous System</vt:lpstr>
      <vt:lpstr>Glia</vt:lpstr>
      <vt:lpstr>Glia (5 “types”*)</vt:lpstr>
      <vt:lpstr>Astrocytes create the blood brain-barrier </vt:lpstr>
      <vt:lpstr>Neurons</vt:lpstr>
      <vt:lpstr>Figure 4.1: Neurons have:  Cell Body, Dendrites, Axon, and Axon Terminals</vt:lpstr>
      <vt:lpstr>White matter (axons, myelin) and gray matter (cells)</vt:lpstr>
      <vt:lpstr>Neurons have Action Potentials</vt:lpstr>
      <vt:lpstr>Neurons are polarized!</vt:lpstr>
      <vt:lpstr>How does an action potential happen?  (aka, how does a neuron “fire”?)</vt:lpstr>
      <vt:lpstr>PowerPoint Presentation</vt:lpstr>
      <vt:lpstr>PowerPoint Presentation</vt:lpstr>
      <vt:lpstr>The Synapse and Neurotransmission</vt:lpstr>
      <vt:lpstr>What is a neurotransmitter? </vt:lpstr>
      <vt:lpstr>PowerPoint Presentation</vt:lpstr>
      <vt:lpstr>PowerPoint Presentation</vt:lpstr>
      <vt:lpstr>Excitatory vs. inhibitory neural signaling</vt:lpstr>
      <vt:lpstr>Neurotransmission</vt:lpstr>
      <vt:lpstr>Chemical Theories of Behavior historically</vt:lpstr>
      <vt:lpstr>Chemical Theories of Behavior</vt:lpstr>
      <vt:lpstr>Chemical Theories of Behavior</vt:lpstr>
      <vt:lpstr>Chemical Theories of Behavior – Modern Day</vt:lpstr>
      <vt:lpstr>PowerPoint Presentation</vt:lpstr>
      <vt:lpstr>Chemical Theories of Behavior – Modern Day</vt:lpstr>
      <vt:lpstr>Generation of Neurotransmitters</vt:lpstr>
      <vt:lpstr>Life Cycle of a Neurotransmitter</vt:lpstr>
      <vt:lpstr>Life Cycle of a Neurotransmitter</vt:lpstr>
      <vt:lpstr>Life Cycle of a Neurotransmitter</vt:lpstr>
      <vt:lpstr>Life Cycle of a Neurotransmitter</vt:lpstr>
      <vt:lpstr>Neurotransmitter degradation and reuptake</vt:lpstr>
      <vt:lpstr>Life Cycle of a Neuro-transmitter   5 major “steps”   for neurotransmitter signaling at a synapse…</vt:lpstr>
      <vt:lpstr>PowerPoint Presentation</vt:lpstr>
      <vt:lpstr>Drugs at the synapse - Key terms</vt:lpstr>
      <vt:lpstr>PowerPoint Presentation</vt:lpstr>
      <vt:lpstr>PowerPoint Presentation</vt:lpstr>
      <vt:lpstr>PowerPoint Presentation</vt:lpstr>
      <vt:lpstr>How Drugs Can Affect Neurotransmitter Activity</vt:lpstr>
      <vt:lpstr>the Major neurotransmitter systems and synthesis sites</vt:lpstr>
      <vt:lpstr>One neuron … one neurotransmitter? Nope. </vt:lpstr>
      <vt:lpstr>the nervous system</vt:lpstr>
      <vt:lpstr>PowerPoint Presentation</vt:lpstr>
      <vt:lpstr>PowerPoint Presentation</vt:lpstr>
      <vt:lpstr>Central Nervous System</vt:lpstr>
      <vt:lpstr>PowerPoint Presentation</vt:lpstr>
      <vt:lpstr>Autonomic Nervous System</vt:lpstr>
      <vt:lpstr>PowerPoint Presentation</vt:lpstr>
      <vt:lpstr>PowerPoint Presentation</vt:lpstr>
      <vt:lpstr>Somatic Nervous System</vt:lpstr>
      <vt:lpstr>PowerPoint Presentation</vt:lpstr>
    </vt:vector>
  </TitlesOfParts>
  <Company>National Institute on Alcohol Abuse and Alcoholism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and Overview on  drugs and behavior</dc:title>
  <dc:creator>Rudzinskas, Sarah (NIH/NIMH) [E]</dc:creator>
  <cp:lastModifiedBy>Rudzinskas, Sarah (NIH/NIMH) [E]</cp:lastModifiedBy>
  <cp:revision>492</cp:revision>
  <dcterms:created xsi:type="dcterms:W3CDTF">2023-11-09T18:12:57Z</dcterms:created>
  <dcterms:modified xsi:type="dcterms:W3CDTF">2024-02-06T16:07:02Z</dcterms:modified>
</cp:coreProperties>
</file>